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Default Extension="wav" ContentType="audio/wav"/>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notesSlides/notesSlide6.xml" ContentType="application/vnd.openxmlformats-officedocument.presentationml.notesSlide+xml"/>
  <Override PartName="/ppt/diagrams/drawing11.xml" ContentType="application/vnd.ms-office.drawingml.diagramDrawing+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diagrams/data11.xml" ContentType="application/vnd.openxmlformats-officedocument.drawingml.diagramData+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notesSlides/notesSlide19.xml" ContentType="application/vnd.openxmlformats-officedocument.presentationml.notesSlid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17" r:id="rId2"/>
    <p:sldId id="316" r:id="rId3"/>
    <p:sldId id="259" r:id="rId4"/>
    <p:sldId id="274" r:id="rId5"/>
    <p:sldId id="309" r:id="rId6"/>
    <p:sldId id="318" r:id="rId7"/>
    <p:sldId id="310" r:id="rId8"/>
    <p:sldId id="319" r:id="rId9"/>
    <p:sldId id="311" r:id="rId10"/>
    <p:sldId id="320" r:id="rId11"/>
    <p:sldId id="322" r:id="rId12"/>
    <p:sldId id="323" r:id="rId13"/>
    <p:sldId id="312" r:id="rId14"/>
    <p:sldId id="313" r:id="rId15"/>
    <p:sldId id="325" r:id="rId16"/>
    <p:sldId id="275" r:id="rId17"/>
    <p:sldId id="279" r:id="rId18"/>
    <p:sldId id="327" r:id="rId19"/>
    <p:sldId id="280" r:id="rId20"/>
    <p:sldId id="282" r:id="rId21"/>
    <p:sldId id="283" r:id="rId22"/>
    <p:sldId id="305" r:id="rId23"/>
    <p:sldId id="272" r:id="rId24"/>
    <p:sldId id="271" r:id="rId25"/>
    <p:sldId id="262" r:id="rId26"/>
    <p:sldId id="284" r:id="rId27"/>
    <p:sldId id="304" r:id="rId28"/>
    <p:sldId id="278" r:id="rId29"/>
    <p:sldId id="267" r:id="rId30"/>
    <p:sldId id="268" r:id="rId31"/>
    <p:sldId id="273" r:id="rId32"/>
    <p:sldId id="277" r:id="rId33"/>
    <p:sldId id="306" r:id="rId34"/>
    <p:sldId id="270" r:id="rId35"/>
    <p:sldId id="281" r:id="rId36"/>
    <p:sldId id="307" r:id="rId37"/>
    <p:sldId id="301" r:id="rId38"/>
    <p:sldId id="302" r:id="rId39"/>
    <p:sldId id="299" r:id="rId40"/>
    <p:sldId id="300" r:id="rId41"/>
    <p:sldId id="298" r:id="rId42"/>
    <p:sldId id="303" r:id="rId43"/>
    <p:sldId id="290" r:id="rId44"/>
    <p:sldId id="289" r:id="rId45"/>
    <p:sldId id="288" r:id="rId46"/>
    <p:sldId id="308" r:id="rId47"/>
    <p:sldId id="292" r:id="rId48"/>
    <p:sldId id="291" r:id="rId49"/>
    <p:sldId id="294" r:id="rId50"/>
    <p:sldId id="293" r:id="rId51"/>
    <p:sldId id="295" r:id="rId52"/>
    <p:sldId id="296" r:id="rId53"/>
    <p:sldId id="297" r:id="rId54"/>
    <p:sldId id="326"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33"/>
    <a:srgbClr val="008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3907" autoAdjust="0"/>
  </p:normalViewPr>
  <p:slideViewPr>
    <p:cSldViewPr>
      <p:cViewPr varScale="1">
        <p:scale>
          <a:sx n="102" d="100"/>
          <a:sy n="102" d="100"/>
        </p:scale>
        <p:origin x="-2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98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57F24C-4610-4578-864A-597FF89A43E2}"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CC077533-E30A-473A-9634-0CD2EAA7302A}">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2800" b="1" dirty="0" smtClean="0">
              <a:latin typeface="+mj-lt"/>
              <a:ea typeface="Tahoma" pitchFamily="34" charset="0"/>
              <a:cs typeface="Tahoma" pitchFamily="34" charset="0"/>
            </a:rPr>
            <a:t>Children</a:t>
          </a:r>
          <a:endParaRPr lang="en-US" sz="2800" b="1" dirty="0">
            <a:latin typeface="+mj-lt"/>
            <a:ea typeface="Tahoma" pitchFamily="34" charset="0"/>
            <a:cs typeface="Tahoma" pitchFamily="34" charset="0"/>
          </a:endParaRPr>
        </a:p>
      </dgm:t>
    </dgm:pt>
    <dgm:pt modelId="{32B5DB51-A76F-462F-B817-0D534AF752AA}" type="parTrans" cxnId="{D4762038-9580-44B0-AEDE-BD29AD8C038D}">
      <dgm:prSet/>
      <dgm:spPr/>
      <dgm:t>
        <a:bodyPr/>
        <a:lstStyle/>
        <a:p>
          <a:endParaRPr lang="en-US"/>
        </a:p>
      </dgm:t>
    </dgm:pt>
    <dgm:pt modelId="{D2013528-808E-4ADC-ADEC-C6F1F81B5E24}" type="sibTrans" cxnId="{D4762038-9580-44B0-AEDE-BD29AD8C038D}">
      <dgm:prSet/>
      <dgm:spPr/>
      <dgm:t>
        <a:bodyPr/>
        <a:lstStyle/>
        <a:p>
          <a:endParaRPr lang="en-US"/>
        </a:p>
      </dgm:t>
    </dgm:pt>
    <dgm:pt modelId="{938C5C91-510F-4B86-9A86-4A2EB232D2EE}">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Beti </a:t>
          </a:r>
          <a:r>
            <a:rPr lang="en-US" sz="1400" dirty="0" err="1" smtClean="0">
              <a:latin typeface="+mn-lt"/>
              <a:ea typeface="Tahoma" pitchFamily="34" charset="0"/>
              <a:cs typeface="Tahoma" pitchFamily="34" charset="0"/>
            </a:rPr>
            <a:t>Bachao</a:t>
          </a:r>
          <a:r>
            <a:rPr lang="en-US" sz="1400" dirty="0" smtClean="0">
              <a:latin typeface="+mn-lt"/>
              <a:ea typeface="Tahoma" pitchFamily="34" charset="0"/>
              <a:cs typeface="Tahoma" pitchFamily="34" charset="0"/>
            </a:rPr>
            <a:t> Beti </a:t>
          </a:r>
          <a:r>
            <a:rPr lang="en-US" sz="1400" dirty="0" err="1" smtClean="0">
              <a:latin typeface="+mn-lt"/>
              <a:ea typeface="Tahoma" pitchFamily="34" charset="0"/>
              <a:cs typeface="Tahoma" pitchFamily="34" charset="0"/>
            </a:rPr>
            <a:t>Padhao</a:t>
          </a:r>
          <a:endParaRPr lang="en-IN" sz="1400" dirty="0">
            <a:latin typeface="+mn-lt"/>
            <a:ea typeface="Tahoma" pitchFamily="34" charset="0"/>
            <a:cs typeface="Tahoma" pitchFamily="34" charset="0"/>
          </a:endParaRPr>
        </a:p>
      </dgm:t>
    </dgm:pt>
    <dgm:pt modelId="{B27A7AF6-C2EE-45CC-A9D3-8E4F6E8DFF50}" type="parTrans" cxnId="{AC3AAA48-2CF8-462C-A241-2B0B4DCC9FEB}">
      <dgm:prSet/>
      <dgm:spPr/>
      <dgm:t>
        <a:bodyPr/>
        <a:lstStyle/>
        <a:p>
          <a:endParaRPr lang="en-IN"/>
        </a:p>
      </dgm:t>
    </dgm:pt>
    <dgm:pt modelId="{4C630EDE-1E8C-4F69-B03A-8B5FEB1BCA3B}" type="sibTrans" cxnId="{AC3AAA48-2CF8-462C-A241-2B0B4DCC9FEB}">
      <dgm:prSet/>
      <dgm:spPr/>
      <dgm:t>
        <a:bodyPr/>
        <a:lstStyle/>
        <a:p>
          <a:endParaRPr lang="en-IN"/>
        </a:p>
      </dgm:t>
    </dgm:pt>
    <dgm:pt modelId="{5EFF35E9-4D4C-400D-8EED-A5C9D5953435}">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2800" b="1" dirty="0" smtClean="0">
              <a:latin typeface="+mj-lt"/>
              <a:ea typeface="Tahoma" pitchFamily="34" charset="0"/>
              <a:cs typeface="Tahoma" pitchFamily="34" charset="0"/>
            </a:rPr>
            <a:t>Women</a:t>
          </a:r>
          <a:endParaRPr lang="en-US" sz="2800" b="1" dirty="0">
            <a:latin typeface="+mj-lt"/>
            <a:ea typeface="Tahoma" pitchFamily="34" charset="0"/>
            <a:cs typeface="Tahoma" pitchFamily="34" charset="0"/>
          </a:endParaRPr>
        </a:p>
      </dgm:t>
    </dgm:pt>
    <dgm:pt modelId="{2278E9E8-02D4-4142-BD17-5954F7446B3E}" type="sibTrans" cxnId="{B72C14A4-2982-49CB-98F8-87F01FF2EAC0}">
      <dgm:prSet/>
      <dgm:spPr/>
      <dgm:t>
        <a:bodyPr/>
        <a:lstStyle/>
        <a:p>
          <a:endParaRPr lang="en-US"/>
        </a:p>
      </dgm:t>
    </dgm:pt>
    <dgm:pt modelId="{0970C429-5C2A-4AE2-A66F-CF0BA29C2775}" type="parTrans" cxnId="{B72C14A4-2982-49CB-98F8-87F01FF2EAC0}">
      <dgm:prSet/>
      <dgm:spPr/>
      <dgm:t>
        <a:bodyPr/>
        <a:lstStyle/>
        <a:p>
          <a:endParaRPr lang="en-US"/>
        </a:p>
      </dgm:t>
    </dgm:pt>
    <dgm:pt modelId="{F4CC0FCD-1E5E-441D-95DF-F75D52F19ECC}">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Survival, development, protection &amp; participation</a:t>
          </a:r>
          <a:endParaRPr lang="en-US" sz="1400" dirty="0">
            <a:latin typeface="+mn-lt"/>
            <a:ea typeface="Tahoma" pitchFamily="34" charset="0"/>
            <a:cs typeface="Tahoma" pitchFamily="34" charset="0"/>
          </a:endParaRPr>
        </a:p>
      </dgm:t>
    </dgm:pt>
    <dgm:pt modelId="{2225981D-24AC-4E88-B716-D05E59E9B78F}" type="sibTrans" cxnId="{2EA3978B-5C69-41BC-A164-E475BB69501A}">
      <dgm:prSet/>
      <dgm:spPr/>
      <dgm:t>
        <a:bodyPr/>
        <a:lstStyle/>
        <a:p>
          <a:endParaRPr lang="en-US"/>
        </a:p>
      </dgm:t>
    </dgm:pt>
    <dgm:pt modelId="{5AFFCCBA-6ADE-4B26-843B-757B1BEC16CB}" type="parTrans" cxnId="{2EA3978B-5C69-41BC-A164-E475BB69501A}">
      <dgm:prSet/>
      <dgm:spPr/>
      <dgm:t>
        <a:bodyPr/>
        <a:lstStyle/>
        <a:p>
          <a:endParaRPr lang="en-US"/>
        </a:p>
      </dgm:t>
    </dgm:pt>
    <dgm:pt modelId="{846A6FCE-4ECD-4E58-9E56-EEBA3EAC4DE9}">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Nutrition</a:t>
          </a:r>
        </a:p>
      </dgm:t>
    </dgm:pt>
    <dgm:pt modelId="{5E46242E-0DDA-4C71-9FF5-18EB422BAC87}" type="parTrans" cxnId="{7DB146E2-E46C-4B68-B633-E694BFD8E175}">
      <dgm:prSet/>
      <dgm:spPr/>
      <dgm:t>
        <a:bodyPr/>
        <a:lstStyle/>
        <a:p>
          <a:endParaRPr lang="en-IN"/>
        </a:p>
      </dgm:t>
    </dgm:pt>
    <dgm:pt modelId="{5C55A479-AC3A-49BE-8E43-CD3D59978B45}" type="sibTrans" cxnId="{7DB146E2-E46C-4B68-B633-E694BFD8E175}">
      <dgm:prSet/>
      <dgm:spPr/>
      <dgm:t>
        <a:bodyPr/>
        <a:lstStyle/>
        <a:p>
          <a:endParaRPr lang="en-IN"/>
        </a:p>
      </dgm:t>
    </dgm:pt>
    <dgm:pt modelId="{9160B420-77A5-4B50-AAB6-7ED43D9E8D7B}">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Addressing trafficking, missing children, sexual abuse</a:t>
          </a:r>
        </a:p>
      </dgm:t>
    </dgm:pt>
    <dgm:pt modelId="{3714AC88-9F22-4980-9D67-8A2B8621E8A1}" type="parTrans" cxnId="{8B0C6426-47CC-4875-902C-8AEE4A12130A}">
      <dgm:prSet/>
      <dgm:spPr/>
      <dgm:t>
        <a:bodyPr/>
        <a:lstStyle/>
        <a:p>
          <a:endParaRPr lang="en-IN"/>
        </a:p>
      </dgm:t>
    </dgm:pt>
    <dgm:pt modelId="{7E7CF427-1B0C-43A1-9E33-5FD09F185CD9}" type="sibTrans" cxnId="{8B0C6426-47CC-4875-902C-8AEE4A12130A}">
      <dgm:prSet/>
      <dgm:spPr/>
      <dgm:t>
        <a:bodyPr/>
        <a:lstStyle/>
        <a:p>
          <a:endParaRPr lang="en-IN"/>
        </a:p>
      </dgm:t>
    </dgm:pt>
    <dgm:pt modelId="{7D8FA557-194A-4BC0-8358-2131C5308849}">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Tackling juvenile crimes</a:t>
          </a:r>
        </a:p>
      </dgm:t>
    </dgm:pt>
    <dgm:pt modelId="{C912D60B-B71D-4E90-A247-3FEDC907C7AD}" type="parTrans" cxnId="{E8E87631-497B-4BC8-AA57-EE510592E47B}">
      <dgm:prSet/>
      <dgm:spPr/>
      <dgm:t>
        <a:bodyPr/>
        <a:lstStyle/>
        <a:p>
          <a:endParaRPr lang="en-IN"/>
        </a:p>
      </dgm:t>
    </dgm:pt>
    <dgm:pt modelId="{E6FA9AAF-2EF2-42CC-8EBD-393004311AD9}" type="sibTrans" cxnId="{E8E87631-497B-4BC8-AA57-EE510592E47B}">
      <dgm:prSet/>
      <dgm:spPr/>
      <dgm:t>
        <a:bodyPr/>
        <a:lstStyle/>
        <a:p>
          <a:endParaRPr lang="en-IN"/>
        </a:p>
      </dgm:t>
    </dgm:pt>
    <dgm:pt modelId="{063E99A7-AE7A-4C4D-B387-14AC5A43D104}">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Strengthening child protection systems</a:t>
          </a:r>
        </a:p>
      </dgm:t>
    </dgm:pt>
    <dgm:pt modelId="{E486F48A-C810-46A1-9F4B-A008187191E6}" type="parTrans" cxnId="{1019C341-608E-4984-B594-DCF247C50F76}">
      <dgm:prSet/>
      <dgm:spPr/>
      <dgm:t>
        <a:bodyPr/>
        <a:lstStyle/>
        <a:p>
          <a:endParaRPr lang="en-IN"/>
        </a:p>
      </dgm:t>
    </dgm:pt>
    <dgm:pt modelId="{5A6AB9AF-AB21-4FB7-BCB6-C972744AF897}" type="sibTrans" cxnId="{1019C341-608E-4984-B594-DCF247C50F76}">
      <dgm:prSet/>
      <dgm:spPr/>
      <dgm:t>
        <a:bodyPr/>
        <a:lstStyle/>
        <a:p>
          <a:endParaRPr lang="en-IN"/>
        </a:p>
      </dgm:t>
    </dgm:pt>
    <dgm:pt modelId="{C27EA2A5-DE03-4651-BC0B-D57871FA3C36}">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Safety &amp; Security</a:t>
          </a:r>
        </a:p>
      </dgm:t>
    </dgm:pt>
    <dgm:pt modelId="{8CF1F97F-FCF9-4AF0-A031-E46813EFB368}" type="parTrans" cxnId="{9697DAE4-E1BF-4C98-9D3F-606C7F066D2B}">
      <dgm:prSet/>
      <dgm:spPr/>
      <dgm:t>
        <a:bodyPr/>
        <a:lstStyle/>
        <a:p>
          <a:endParaRPr lang="en-IN"/>
        </a:p>
      </dgm:t>
    </dgm:pt>
    <dgm:pt modelId="{3BFDB5DA-3456-4BFB-B880-D44C5A51CE16}" type="sibTrans" cxnId="{9697DAE4-E1BF-4C98-9D3F-606C7F066D2B}">
      <dgm:prSet/>
      <dgm:spPr/>
      <dgm:t>
        <a:bodyPr/>
        <a:lstStyle/>
        <a:p>
          <a:endParaRPr lang="en-IN"/>
        </a:p>
      </dgm:t>
    </dgm:pt>
    <dgm:pt modelId="{36249E6B-E95C-4B3D-BC8F-D4C60DA75677}">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Health: Nutrition &amp; Pregnancy</a:t>
          </a:r>
        </a:p>
      </dgm:t>
    </dgm:pt>
    <dgm:pt modelId="{36CF59A1-37F2-4F7A-9505-4E5893F96597}" type="parTrans" cxnId="{32E355A1-F0F6-404A-8B7D-3A916DA3EAC7}">
      <dgm:prSet/>
      <dgm:spPr/>
      <dgm:t>
        <a:bodyPr/>
        <a:lstStyle/>
        <a:p>
          <a:endParaRPr lang="en-IN"/>
        </a:p>
      </dgm:t>
    </dgm:pt>
    <dgm:pt modelId="{B135E8CE-34D3-493F-9B85-17907A175895}" type="sibTrans" cxnId="{32E355A1-F0F6-404A-8B7D-3A916DA3EAC7}">
      <dgm:prSet/>
      <dgm:spPr/>
      <dgm:t>
        <a:bodyPr/>
        <a:lstStyle/>
        <a:p>
          <a:endParaRPr lang="en-IN"/>
        </a:p>
      </dgm:t>
    </dgm:pt>
    <dgm:pt modelId="{43C31713-A2A5-40BA-B307-E37BC1756B61}">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Skill development</a:t>
          </a:r>
        </a:p>
      </dgm:t>
    </dgm:pt>
    <dgm:pt modelId="{02931905-F804-4039-8778-F320AD8C84BA}" type="parTrans" cxnId="{62682DF7-6BE0-4ED4-9BEA-12F2C4D4E938}">
      <dgm:prSet/>
      <dgm:spPr/>
      <dgm:t>
        <a:bodyPr/>
        <a:lstStyle/>
        <a:p>
          <a:endParaRPr lang="en-IN"/>
        </a:p>
      </dgm:t>
    </dgm:pt>
    <dgm:pt modelId="{0C65EECB-FB5F-4DC4-87C9-D688A9DB8261}" type="sibTrans" cxnId="{62682DF7-6BE0-4ED4-9BEA-12F2C4D4E938}">
      <dgm:prSet/>
      <dgm:spPr/>
      <dgm:t>
        <a:bodyPr/>
        <a:lstStyle/>
        <a:p>
          <a:endParaRPr lang="en-IN"/>
        </a:p>
      </dgm:t>
    </dgm:pt>
    <dgm:pt modelId="{7202C979-C925-46EB-8E66-BED4C8D8584E}">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Removing Gender disparity</a:t>
          </a:r>
        </a:p>
      </dgm:t>
    </dgm:pt>
    <dgm:pt modelId="{F0A1178A-27E0-4DE1-9D82-55F6026798BC}" type="parTrans" cxnId="{FAD60F85-0D72-415B-A5E3-FB7A18705BF0}">
      <dgm:prSet/>
      <dgm:spPr/>
      <dgm:t>
        <a:bodyPr/>
        <a:lstStyle/>
        <a:p>
          <a:endParaRPr lang="en-IN"/>
        </a:p>
      </dgm:t>
    </dgm:pt>
    <dgm:pt modelId="{54175B0C-22A0-4B34-A37A-897223F1B1A0}" type="sibTrans" cxnId="{FAD60F85-0D72-415B-A5E3-FB7A18705BF0}">
      <dgm:prSet/>
      <dgm:spPr/>
      <dgm:t>
        <a:bodyPr/>
        <a:lstStyle/>
        <a:p>
          <a:endParaRPr lang="en-IN"/>
        </a:p>
      </dgm:t>
    </dgm:pt>
    <dgm:pt modelId="{BB4321E8-A364-4F8E-86E6-A275FBC06C5F}">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Restructuring RMK</a:t>
          </a:r>
        </a:p>
      </dgm:t>
    </dgm:pt>
    <dgm:pt modelId="{9FEC269F-4B37-4F4D-9592-2376D581310D}" type="parTrans" cxnId="{ABEF4EF2-FDCD-4946-9E72-D4EF29DAECB8}">
      <dgm:prSet/>
      <dgm:spPr/>
      <dgm:t>
        <a:bodyPr/>
        <a:lstStyle/>
        <a:p>
          <a:endParaRPr lang="en-IN"/>
        </a:p>
      </dgm:t>
    </dgm:pt>
    <dgm:pt modelId="{ADE5BF95-F960-4599-BE35-8A7767802687}" type="sibTrans" cxnId="{ABEF4EF2-FDCD-4946-9E72-D4EF29DAECB8}">
      <dgm:prSet/>
      <dgm:spPr/>
      <dgm:t>
        <a:bodyPr/>
        <a:lstStyle/>
        <a:p>
          <a:endParaRPr lang="en-IN"/>
        </a:p>
      </dgm:t>
    </dgm:pt>
    <dgm:pt modelId="{19FC4D46-7FA7-4A27-990A-8BF945B5ED9E}">
      <dgm:prSe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Empowerment</a:t>
          </a:r>
        </a:p>
      </dgm:t>
    </dgm:pt>
    <dgm:pt modelId="{44D55EB0-B24D-433E-809D-6FB46E68B7CA}" type="parTrans" cxnId="{0C109523-A7D2-4067-A187-58104AEDA404}">
      <dgm:prSet/>
      <dgm:spPr/>
      <dgm:t>
        <a:bodyPr/>
        <a:lstStyle/>
        <a:p>
          <a:endParaRPr lang="en-IN"/>
        </a:p>
      </dgm:t>
    </dgm:pt>
    <dgm:pt modelId="{0BE03C7B-608B-480A-9EAD-187F3DA12C59}" type="sibTrans" cxnId="{0C109523-A7D2-4067-A187-58104AEDA404}">
      <dgm:prSet/>
      <dgm:spPr/>
      <dgm:t>
        <a:bodyPr/>
        <a:lstStyle/>
        <a:p>
          <a:endParaRPr lang="en-IN"/>
        </a:p>
      </dgm:t>
    </dgm:pt>
    <dgm:pt modelId="{664DF68C-A1D3-4E8D-B7B7-4F260A60999F}">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Bef>
              <a:spcPts val="0"/>
            </a:spcBef>
            <a:spcAft>
              <a:spcPts val="1200"/>
            </a:spcAft>
          </a:pPr>
          <a:r>
            <a:rPr lang="en-US" sz="1400" dirty="0" smtClean="0">
              <a:latin typeface="+mn-lt"/>
              <a:ea typeface="Tahoma" pitchFamily="34" charset="0"/>
              <a:cs typeface="Tahoma" pitchFamily="34" charset="0"/>
            </a:rPr>
            <a:t>Better working conditions for Anganwadi Workers</a:t>
          </a:r>
        </a:p>
      </dgm:t>
    </dgm:pt>
    <dgm:pt modelId="{A0572015-CF04-4997-9D89-8C90AABD62A4}" type="parTrans" cxnId="{634104DF-851B-4693-94D7-4A7C397DAA24}">
      <dgm:prSet/>
      <dgm:spPr/>
      <dgm:t>
        <a:bodyPr/>
        <a:lstStyle/>
        <a:p>
          <a:endParaRPr lang="en-US"/>
        </a:p>
      </dgm:t>
    </dgm:pt>
    <dgm:pt modelId="{29BD6F96-D1DF-4E86-95FF-3AECD38D8D88}" type="sibTrans" cxnId="{634104DF-851B-4693-94D7-4A7C397DAA24}">
      <dgm:prSet/>
      <dgm:spPr/>
      <dgm:t>
        <a:bodyPr/>
        <a:lstStyle/>
        <a:p>
          <a:endParaRPr lang="en-US"/>
        </a:p>
      </dgm:t>
    </dgm:pt>
    <dgm:pt modelId="{319E852C-2123-4D5B-8B6F-C3348AE8142D}" type="pres">
      <dgm:prSet presAssocID="{2657F24C-4610-4578-864A-597FF89A43E2}" presName="Name0" presStyleCnt="0">
        <dgm:presLayoutVars>
          <dgm:dir/>
          <dgm:animLvl val="lvl"/>
          <dgm:resizeHandles val="exact"/>
        </dgm:presLayoutVars>
      </dgm:prSet>
      <dgm:spPr/>
      <dgm:t>
        <a:bodyPr/>
        <a:lstStyle/>
        <a:p>
          <a:endParaRPr lang="en-IN"/>
        </a:p>
      </dgm:t>
    </dgm:pt>
    <dgm:pt modelId="{2ACF4531-7523-4E7A-9222-46E56243E6A0}" type="pres">
      <dgm:prSet presAssocID="{CC077533-E30A-473A-9634-0CD2EAA7302A}" presName="composite" presStyleCnt="0"/>
      <dgm:spPr/>
      <dgm:t>
        <a:bodyPr/>
        <a:lstStyle/>
        <a:p>
          <a:endParaRPr lang="en-IN"/>
        </a:p>
      </dgm:t>
    </dgm:pt>
    <dgm:pt modelId="{97A10AB1-2536-4014-8A43-26D193BB2853}" type="pres">
      <dgm:prSet presAssocID="{CC077533-E30A-473A-9634-0CD2EAA7302A}" presName="parTx" presStyleLbl="alignNode1" presStyleIdx="0" presStyleCnt="2" custScaleX="103910" custScaleY="100000" custLinFactNeighborX="13448" custLinFactNeighborY="-2850">
        <dgm:presLayoutVars>
          <dgm:chMax val="0"/>
          <dgm:chPref val="0"/>
          <dgm:bulletEnabled val="1"/>
        </dgm:presLayoutVars>
      </dgm:prSet>
      <dgm:spPr/>
      <dgm:t>
        <a:bodyPr/>
        <a:lstStyle/>
        <a:p>
          <a:endParaRPr lang="en-IN"/>
        </a:p>
      </dgm:t>
    </dgm:pt>
    <dgm:pt modelId="{B7E982F6-1B4A-464C-A36F-910EB4D213EF}" type="pres">
      <dgm:prSet presAssocID="{CC077533-E30A-473A-9634-0CD2EAA7302A}" presName="desTx" presStyleLbl="alignAccFollowNode1" presStyleIdx="0" presStyleCnt="2" custScaleX="104878" custScaleY="100000" custLinFactNeighborX="13448" custLinFactNeighborY="575">
        <dgm:presLayoutVars>
          <dgm:bulletEnabled val="1"/>
        </dgm:presLayoutVars>
      </dgm:prSet>
      <dgm:spPr/>
      <dgm:t>
        <a:bodyPr/>
        <a:lstStyle/>
        <a:p>
          <a:endParaRPr lang="en-IN"/>
        </a:p>
      </dgm:t>
    </dgm:pt>
    <dgm:pt modelId="{BB27F117-1DF8-4662-92AE-473181A6A876}" type="pres">
      <dgm:prSet presAssocID="{D2013528-808E-4ADC-ADEC-C6F1F81B5E24}" presName="space" presStyleCnt="0"/>
      <dgm:spPr/>
      <dgm:t>
        <a:bodyPr/>
        <a:lstStyle/>
        <a:p>
          <a:endParaRPr lang="en-IN"/>
        </a:p>
      </dgm:t>
    </dgm:pt>
    <dgm:pt modelId="{5CE43517-4307-4E3E-9066-971C7BD1EA3F}" type="pres">
      <dgm:prSet presAssocID="{5EFF35E9-4D4C-400D-8EED-A5C9D5953435}" presName="composite" presStyleCnt="0"/>
      <dgm:spPr/>
      <dgm:t>
        <a:bodyPr/>
        <a:lstStyle/>
        <a:p>
          <a:endParaRPr lang="en-IN"/>
        </a:p>
      </dgm:t>
    </dgm:pt>
    <dgm:pt modelId="{27E3DD9A-7619-4BD5-86E1-77D03EF81E03}" type="pres">
      <dgm:prSet presAssocID="{5EFF35E9-4D4C-400D-8EED-A5C9D5953435}" presName="parTx" presStyleLbl="alignNode1" presStyleIdx="1" presStyleCnt="2" custLinFactNeighborY="-28486">
        <dgm:presLayoutVars>
          <dgm:chMax val="0"/>
          <dgm:chPref val="0"/>
          <dgm:bulletEnabled val="1"/>
        </dgm:presLayoutVars>
      </dgm:prSet>
      <dgm:spPr/>
      <dgm:t>
        <a:bodyPr/>
        <a:lstStyle/>
        <a:p>
          <a:endParaRPr lang="en-IN"/>
        </a:p>
      </dgm:t>
    </dgm:pt>
    <dgm:pt modelId="{43C03DA8-03D2-4269-86B6-5B017F224F25}" type="pres">
      <dgm:prSet presAssocID="{5EFF35E9-4D4C-400D-8EED-A5C9D5953435}" presName="desTx" presStyleLbl="alignAccFollowNode1" presStyleIdx="1" presStyleCnt="2" custLinFactNeighborY="3002">
        <dgm:presLayoutVars>
          <dgm:bulletEnabled val="1"/>
        </dgm:presLayoutVars>
      </dgm:prSet>
      <dgm:spPr/>
      <dgm:t>
        <a:bodyPr/>
        <a:lstStyle/>
        <a:p>
          <a:endParaRPr lang="en-IN"/>
        </a:p>
      </dgm:t>
    </dgm:pt>
  </dgm:ptLst>
  <dgm:cxnLst>
    <dgm:cxn modelId="{86040B34-6016-49C1-98FA-A3CD30C44ED1}" type="presOf" srcId="{5EFF35E9-4D4C-400D-8EED-A5C9D5953435}" destId="{27E3DD9A-7619-4BD5-86E1-77D03EF81E03}" srcOrd="0" destOrd="0" presId="urn:microsoft.com/office/officeart/2005/8/layout/hList1"/>
    <dgm:cxn modelId="{21E7E056-9824-4C17-9E99-CA1B8E10ADEB}" type="presOf" srcId="{43C31713-A2A5-40BA-B307-E37BC1756B61}" destId="{43C03DA8-03D2-4269-86B6-5B017F224F25}" srcOrd="0" destOrd="3" presId="urn:microsoft.com/office/officeart/2005/8/layout/hList1"/>
    <dgm:cxn modelId="{7DB146E2-E46C-4B68-B633-E694BFD8E175}" srcId="{CC077533-E30A-473A-9634-0CD2EAA7302A}" destId="{846A6FCE-4ECD-4E58-9E56-EEBA3EAC4DE9}" srcOrd="1" destOrd="0" parTransId="{5E46242E-0DDA-4C71-9FF5-18EB422BAC87}" sibTransId="{5C55A479-AC3A-49BE-8E43-CD3D59978B45}"/>
    <dgm:cxn modelId="{B7D5544A-B328-4320-AA8C-A672A5B72FB6}" type="presOf" srcId="{938C5C91-510F-4B86-9A86-4A2EB232D2EE}" destId="{43C03DA8-03D2-4269-86B6-5B017F224F25}" srcOrd="0" destOrd="0" presId="urn:microsoft.com/office/officeart/2005/8/layout/hList1"/>
    <dgm:cxn modelId="{40848A1C-FEAB-4762-A5EC-0AF5D1B15CF9}" type="presOf" srcId="{36249E6B-E95C-4B3D-BC8F-D4C60DA75677}" destId="{43C03DA8-03D2-4269-86B6-5B017F224F25}" srcOrd="0" destOrd="2" presId="urn:microsoft.com/office/officeart/2005/8/layout/hList1"/>
    <dgm:cxn modelId="{D7B96991-281C-41A5-8901-A046FCB1F4B5}" type="presOf" srcId="{846A6FCE-4ECD-4E58-9E56-EEBA3EAC4DE9}" destId="{B7E982F6-1B4A-464C-A36F-910EB4D213EF}" srcOrd="0" destOrd="1" presId="urn:microsoft.com/office/officeart/2005/8/layout/hList1"/>
    <dgm:cxn modelId="{B71D541C-05B7-411C-AD31-A4B34ABDA445}" type="presOf" srcId="{BB4321E8-A364-4F8E-86E6-A275FBC06C5F}" destId="{43C03DA8-03D2-4269-86B6-5B017F224F25}" srcOrd="0" destOrd="5" presId="urn:microsoft.com/office/officeart/2005/8/layout/hList1"/>
    <dgm:cxn modelId="{1D9B5C68-03E0-4CBC-BB43-7B6F96A04C5D}" type="presOf" srcId="{C27EA2A5-DE03-4651-BC0B-D57871FA3C36}" destId="{43C03DA8-03D2-4269-86B6-5B017F224F25}" srcOrd="0" destOrd="1" presId="urn:microsoft.com/office/officeart/2005/8/layout/hList1"/>
    <dgm:cxn modelId="{23D5D771-F3A0-4447-9563-0E0E5613F23C}" type="presOf" srcId="{063E99A7-AE7A-4C4D-B387-14AC5A43D104}" destId="{B7E982F6-1B4A-464C-A36F-910EB4D213EF}" srcOrd="0" destOrd="5" presId="urn:microsoft.com/office/officeart/2005/8/layout/hList1"/>
    <dgm:cxn modelId="{1019C341-608E-4984-B594-DCF247C50F76}" srcId="{CC077533-E30A-473A-9634-0CD2EAA7302A}" destId="{063E99A7-AE7A-4C4D-B387-14AC5A43D104}" srcOrd="5" destOrd="0" parTransId="{E486F48A-C810-46A1-9F4B-A008187191E6}" sibTransId="{5A6AB9AF-AB21-4FB7-BCB6-C972744AF897}"/>
    <dgm:cxn modelId="{E8E87631-497B-4BC8-AA57-EE510592E47B}" srcId="{CC077533-E30A-473A-9634-0CD2EAA7302A}" destId="{7D8FA557-194A-4BC0-8358-2131C5308849}" srcOrd="4" destOrd="0" parTransId="{C912D60B-B71D-4E90-A247-3FEDC907C7AD}" sibTransId="{E6FA9AAF-2EF2-42CC-8EBD-393004311AD9}"/>
    <dgm:cxn modelId="{6858DDD8-74EA-428E-B8EB-D5B4B69877CB}" type="presOf" srcId="{F4CC0FCD-1E5E-441D-95DF-F75D52F19ECC}" destId="{B7E982F6-1B4A-464C-A36F-910EB4D213EF}" srcOrd="0" destOrd="0" presId="urn:microsoft.com/office/officeart/2005/8/layout/hList1"/>
    <dgm:cxn modelId="{FAD60F85-0D72-415B-A5E3-FB7A18705BF0}" srcId="{5EFF35E9-4D4C-400D-8EED-A5C9D5953435}" destId="{7202C979-C925-46EB-8E66-BED4C8D8584E}" srcOrd="4" destOrd="0" parTransId="{F0A1178A-27E0-4DE1-9D82-55F6026798BC}" sibTransId="{54175B0C-22A0-4B34-A37A-897223F1B1A0}"/>
    <dgm:cxn modelId="{F1ECCFB5-C857-424C-AAEA-1BCFC5379DEF}" type="presOf" srcId="{CC077533-E30A-473A-9634-0CD2EAA7302A}" destId="{97A10AB1-2536-4014-8A43-26D193BB2853}" srcOrd="0" destOrd="0" presId="urn:microsoft.com/office/officeart/2005/8/layout/hList1"/>
    <dgm:cxn modelId="{9697DAE4-E1BF-4C98-9D3F-606C7F066D2B}" srcId="{5EFF35E9-4D4C-400D-8EED-A5C9D5953435}" destId="{C27EA2A5-DE03-4651-BC0B-D57871FA3C36}" srcOrd="1" destOrd="0" parTransId="{8CF1F97F-FCF9-4AF0-A031-E46813EFB368}" sibTransId="{3BFDB5DA-3456-4BFB-B880-D44C5A51CE16}"/>
    <dgm:cxn modelId="{634104DF-851B-4693-94D7-4A7C397DAA24}" srcId="{CC077533-E30A-473A-9634-0CD2EAA7302A}" destId="{664DF68C-A1D3-4E8D-B7B7-4F260A60999F}" srcOrd="2" destOrd="0" parTransId="{A0572015-CF04-4997-9D89-8C90AABD62A4}" sibTransId="{29BD6F96-D1DF-4E86-95FF-3AECD38D8D88}"/>
    <dgm:cxn modelId="{ABEF4EF2-FDCD-4946-9E72-D4EF29DAECB8}" srcId="{5EFF35E9-4D4C-400D-8EED-A5C9D5953435}" destId="{BB4321E8-A364-4F8E-86E6-A275FBC06C5F}" srcOrd="5" destOrd="0" parTransId="{9FEC269F-4B37-4F4D-9592-2376D581310D}" sibTransId="{ADE5BF95-F960-4599-BE35-8A7767802687}"/>
    <dgm:cxn modelId="{B72C14A4-2982-49CB-98F8-87F01FF2EAC0}" srcId="{2657F24C-4610-4578-864A-597FF89A43E2}" destId="{5EFF35E9-4D4C-400D-8EED-A5C9D5953435}" srcOrd="1" destOrd="0" parTransId="{0970C429-5C2A-4AE2-A66F-CF0BA29C2775}" sibTransId="{2278E9E8-02D4-4142-BD17-5954F7446B3E}"/>
    <dgm:cxn modelId="{D4762038-9580-44B0-AEDE-BD29AD8C038D}" srcId="{2657F24C-4610-4578-864A-597FF89A43E2}" destId="{CC077533-E30A-473A-9634-0CD2EAA7302A}" srcOrd="0" destOrd="0" parTransId="{32B5DB51-A76F-462F-B817-0D534AF752AA}" sibTransId="{D2013528-808E-4ADC-ADEC-C6F1F81B5E24}"/>
    <dgm:cxn modelId="{2EA3978B-5C69-41BC-A164-E475BB69501A}" srcId="{CC077533-E30A-473A-9634-0CD2EAA7302A}" destId="{F4CC0FCD-1E5E-441D-95DF-F75D52F19ECC}" srcOrd="0" destOrd="0" parTransId="{5AFFCCBA-6ADE-4B26-843B-757B1BEC16CB}" sibTransId="{2225981D-24AC-4E88-B716-D05E59E9B78F}"/>
    <dgm:cxn modelId="{CACFFF22-78DA-4FF0-87D5-27CEBAD281DD}" type="presOf" srcId="{19FC4D46-7FA7-4A27-990A-8BF945B5ED9E}" destId="{43C03DA8-03D2-4269-86B6-5B017F224F25}" srcOrd="0" destOrd="6" presId="urn:microsoft.com/office/officeart/2005/8/layout/hList1"/>
    <dgm:cxn modelId="{AC3AAA48-2CF8-462C-A241-2B0B4DCC9FEB}" srcId="{5EFF35E9-4D4C-400D-8EED-A5C9D5953435}" destId="{938C5C91-510F-4B86-9A86-4A2EB232D2EE}" srcOrd="0" destOrd="0" parTransId="{B27A7AF6-C2EE-45CC-A9D3-8E4F6E8DFF50}" sibTransId="{4C630EDE-1E8C-4F69-B03A-8B5FEB1BCA3B}"/>
    <dgm:cxn modelId="{8B0C6426-47CC-4875-902C-8AEE4A12130A}" srcId="{CC077533-E30A-473A-9634-0CD2EAA7302A}" destId="{9160B420-77A5-4B50-AAB6-7ED43D9E8D7B}" srcOrd="3" destOrd="0" parTransId="{3714AC88-9F22-4980-9D67-8A2B8621E8A1}" sibTransId="{7E7CF427-1B0C-43A1-9E33-5FD09F185CD9}"/>
    <dgm:cxn modelId="{32E355A1-F0F6-404A-8B7D-3A916DA3EAC7}" srcId="{5EFF35E9-4D4C-400D-8EED-A5C9D5953435}" destId="{36249E6B-E95C-4B3D-BC8F-D4C60DA75677}" srcOrd="2" destOrd="0" parTransId="{36CF59A1-37F2-4F7A-9505-4E5893F96597}" sibTransId="{B135E8CE-34D3-493F-9B85-17907A175895}"/>
    <dgm:cxn modelId="{E7AC1C61-7568-4CF6-833A-5097475E26BF}" type="presOf" srcId="{9160B420-77A5-4B50-AAB6-7ED43D9E8D7B}" destId="{B7E982F6-1B4A-464C-A36F-910EB4D213EF}" srcOrd="0" destOrd="3" presId="urn:microsoft.com/office/officeart/2005/8/layout/hList1"/>
    <dgm:cxn modelId="{AE15FA72-76AE-4D7F-A8BB-01EEF6E075BB}" type="presOf" srcId="{2657F24C-4610-4578-864A-597FF89A43E2}" destId="{319E852C-2123-4D5B-8B6F-C3348AE8142D}" srcOrd="0" destOrd="0" presId="urn:microsoft.com/office/officeart/2005/8/layout/hList1"/>
    <dgm:cxn modelId="{2E413BCE-1ED2-4C75-B849-9C034E0D45BF}" type="presOf" srcId="{7202C979-C925-46EB-8E66-BED4C8D8584E}" destId="{43C03DA8-03D2-4269-86B6-5B017F224F25}" srcOrd="0" destOrd="4" presId="urn:microsoft.com/office/officeart/2005/8/layout/hList1"/>
    <dgm:cxn modelId="{62682DF7-6BE0-4ED4-9BEA-12F2C4D4E938}" srcId="{5EFF35E9-4D4C-400D-8EED-A5C9D5953435}" destId="{43C31713-A2A5-40BA-B307-E37BC1756B61}" srcOrd="3" destOrd="0" parTransId="{02931905-F804-4039-8778-F320AD8C84BA}" sibTransId="{0C65EECB-FB5F-4DC4-87C9-D688A9DB8261}"/>
    <dgm:cxn modelId="{0C109523-A7D2-4067-A187-58104AEDA404}" srcId="{5EFF35E9-4D4C-400D-8EED-A5C9D5953435}" destId="{19FC4D46-7FA7-4A27-990A-8BF945B5ED9E}" srcOrd="6" destOrd="0" parTransId="{44D55EB0-B24D-433E-809D-6FB46E68B7CA}" sibTransId="{0BE03C7B-608B-480A-9EAD-187F3DA12C59}"/>
    <dgm:cxn modelId="{5EF9FA50-70D8-412F-9FD6-921834D3F58A}" type="presOf" srcId="{7D8FA557-194A-4BC0-8358-2131C5308849}" destId="{B7E982F6-1B4A-464C-A36F-910EB4D213EF}" srcOrd="0" destOrd="4" presId="urn:microsoft.com/office/officeart/2005/8/layout/hList1"/>
    <dgm:cxn modelId="{FBBF7D6D-36D8-4026-A49F-ADBA1F62379E}" type="presOf" srcId="{664DF68C-A1D3-4E8D-B7B7-4F260A60999F}" destId="{B7E982F6-1B4A-464C-A36F-910EB4D213EF}" srcOrd="0" destOrd="2" presId="urn:microsoft.com/office/officeart/2005/8/layout/hList1"/>
    <dgm:cxn modelId="{DD3CFEA5-3769-4477-BBF1-FD2456DAE969}" type="presParOf" srcId="{319E852C-2123-4D5B-8B6F-C3348AE8142D}" destId="{2ACF4531-7523-4E7A-9222-46E56243E6A0}" srcOrd="0" destOrd="0" presId="urn:microsoft.com/office/officeart/2005/8/layout/hList1"/>
    <dgm:cxn modelId="{78047B0C-BAAF-4BB0-9FD6-3D9FB200B465}" type="presParOf" srcId="{2ACF4531-7523-4E7A-9222-46E56243E6A0}" destId="{97A10AB1-2536-4014-8A43-26D193BB2853}" srcOrd="0" destOrd="0" presId="urn:microsoft.com/office/officeart/2005/8/layout/hList1"/>
    <dgm:cxn modelId="{3E7C4958-49F6-4019-BE1C-13F14EB81FB2}" type="presParOf" srcId="{2ACF4531-7523-4E7A-9222-46E56243E6A0}" destId="{B7E982F6-1B4A-464C-A36F-910EB4D213EF}" srcOrd="1" destOrd="0" presId="urn:microsoft.com/office/officeart/2005/8/layout/hList1"/>
    <dgm:cxn modelId="{992BE771-D333-4DE4-BD3E-7E3AEFB4793E}" type="presParOf" srcId="{319E852C-2123-4D5B-8B6F-C3348AE8142D}" destId="{BB27F117-1DF8-4662-92AE-473181A6A876}" srcOrd="1" destOrd="0" presId="urn:microsoft.com/office/officeart/2005/8/layout/hList1"/>
    <dgm:cxn modelId="{588A8BE9-D7D0-4F20-B5D9-7769B9CD299E}" type="presParOf" srcId="{319E852C-2123-4D5B-8B6F-C3348AE8142D}" destId="{5CE43517-4307-4E3E-9066-971C7BD1EA3F}" srcOrd="2" destOrd="0" presId="urn:microsoft.com/office/officeart/2005/8/layout/hList1"/>
    <dgm:cxn modelId="{05E64E8F-BAB4-4888-ADB5-911A9554A4BC}" type="presParOf" srcId="{5CE43517-4307-4E3E-9066-971C7BD1EA3F}" destId="{27E3DD9A-7619-4BD5-86E1-77D03EF81E03}" srcOrd="0" destOrd="0" presId="urn:microsoft.com/office/officeart/2005/8/layout/hList1"/>
    <dgm:cxn modelId="{1D01869B-64D8-4D44-A3F5-C7B0A3D36C39}" type="presParOf" srcId="{5CE43517-4307-4E3E-9066-971C7BD1EA3F}" destId="{43C03DA8-03D2-4269-86B6-5B017F224F25}"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B67FCE3F-B326-43EB-BE89-1D659F31B55E}">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latin typeface="+mn-lt"/>
              <a:cs typeface="Arial" pitchFamily="34" charset="0"/>
            </a:rPr>
            <a:t>Expansion of </a:t>
          </a:r>
          <a:r>
            <a:rPr lang="en-US" sz="2000" b="1" dirty="0" err="1" smtClean="0">
              <a:latin typeface="+mn-lt"/>
              <a:cs typeface="Arial" pitchFamily="34" charset="0"/>
            </a:rPr>
            <a:t>Matritva</a:t>
          </a:r>
          <a:r>
            <a:rPr lang="en-US" sz="2000" b="1" dirty="0" smtClean="0">
              <a:latin typeface="+mn-lt"/>
              <a:cs typeface="Arial" pitchFamily="34" charset="0"/>
            </a:rPr>
            <a:t> </a:t>
          </a:r>
          <a:r>
            <a:rPr lang="en-US" sz="2000" b="1" dirty="0" err="1" smtClean="0">
              <a:latin typeface="+mn-lt"/>
              <a:cs typeface="Arial" pitchFamily="34" charset="0"/>
            </a:rPr>
            <a:t>Sahyog</a:t>
          </a:r>
          <a:r>
            <a:rPr lang="en-US" sz="2000" b="1" dirty="0" smtClean="0">
              <a:latin typeface="+mn-lt"/>
              <a:cs typeface="Arial" pitchFamily="34" charset="0"/>
            </a:rPr>
            <a:t>  </a:t>
          </a:r>
          <a:r>
            <a:rPr lang="en-US" sz="2000" b="1" dirty="0" err="1" smtClean="0">
              <a:latin typeface="+mn-lt"/>
              <a:cs typeface="Arial" pitchFamily="34" charset="0"/>
            </a:rPr>
            <a:t>Yojana</a:t>
          </a:r>
          <a:endParaRPr lang="en-IN" sz="2000" b="1" dirty="0"/>
        </a:p>
      </dgm:t>
    </dgm:pt>
    <dgm:pt modelId="{A085CB01-6089-4668-AAE5-5AFBD339F7D8}" type="parTrans" cxnId="{C1206F78-51BF-4043-A952-ACEC0D9A9FC1}">
      <dgm:prSet/>
      <dgm:spPr/>
      <dgm:t>
        <a:bodyPr/>
        <a:lstStyle/>
        <a:p>
          <a:endParaRPr lang="en-IN"/>
        </a:p>
      </dgm:t>
    </dgm:pt>
    <dgm:pt modelId="{1E9D3A2F-408F-4D60-BABE-559817016C2C}" type="sibTrans" cxnId="{C1206F78-51BF-4043-A952-ACEC0D9A9FC1}">
      <dgm:prSet/>
      <dgm:spPr/>
      <dgm:t>
        <a:bodyPr/>
        <a:lstStyle/>
        <a:p>
          <a:endParaRPr lang="en-IN"/>
        </a:p>
      </dgm:t>
    </dgm:pt>
    <dgm:pt modelId="{F1391878-BC3D-4F97-A794-78B5F5C6B73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err="1" smtClean="0"/>
            <a:t>Matritva</a:t>
          </a:r>
          <a:r>
            <a:rPr lang="en-US" sz="1600" dirty="0" smtClean="0"/>
            <a:t> </a:t>
          </a:r>
          <a:r>
            <a:rPr lang="en-US" sz="1600" dirty="0" err="1" smtClean="0"/>
            <a:t>Sahyog</a:t>
          </a:r>
          <a:r>
            <a:rPr lang="en-US" sz="1600" dirty="0" smtClean="0"/>
            <a:t> </a:t>
          </a:r>
          <a:r>
            <a:rPr lang="en-US" sz="1600" dirty="0" err="1" smtClean="0"/>
            <a:t>Yojana</a:t>
          </a:r>
          <a:r>
            <a:rPr lang="en-US" sz="1600" dirty="0" smtClean="0"/>
            <a:t> for assisting pregnant and lactating mothers being expanded in a phased manner to cover all districts of the country.</a:t>
          </a:r>
          <a:endParaRPr lang="en-IN" sz="1600" i="1" u="sng" dirty="0"/>
        </a:p>
      </dgm:t>
    </dgm:pt>
    <dgm:pt modelId="{3847DA95-431A-4ACE-86D1-D7B978FD17A9}" type="parTrans" cxnId="{E97C9FE8-74D7-4DED-ABF0-E771EB1D61D5}">
      <dgm:prSet/>
      <dgm:spPr/>
      <dgm:t>
        <a:bodyPr/>
        <a:lstStyle/>
        <a:p>
          <a:endParaRPr lang="en-IN"/>
        </a:p>
      </dgm:t>
    </dgm:pt>
    <dgm:pt modelId="{2D18547E-F3EC-434E-8CA0-ED36620892DF}" type="sibTrans" cxnId="{E97C9FE8-74D7-4DED-ABF0-E771EB1D61D5}">
      <dgm:prSet/>
      <dgm:spPr/>
      <dgm:t>
        <a:bodyPr/>
        <a:lstStyle/>
        <a:p>
          <a:endParaRPr lang="en-IN"/>
        </a:p>
      </dgm:t>
    </dgm:pt>
    <dgm:pt modelId="{9A025337-6A41-4E96-813D-3813EFD02D2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Revamping of SABLA Scheme</a:t>
          </a:r>
          <a:endParaRPr lang="en-IN" sz="2000" b="1" dirty="0"/>
        </a:p>
      </dgm:t>
    </dgm:pt>
    <dgm:pt modelId="{43512421-2391-4F35-A28D-A469E11B6E42}" type="parTrans" cxnId="{C59BC531-A65C-471E-BDB2-03EEFA9CC4CE}">
      <dgm:prSet/>
      <dgm:spPr/>
      <dgm:t>
        <a:bodyPr/>
        <a:lstStyle/>
        <a:p>
          <a:endParaRPr lang="en-IN"/>
        </a:p>
      </dgm:t>
    </dgm:pt>
    <dgm:pt modelId="{57111968-3536-431D-85B9-43550D215393}" type="sibTrans" cxnId="{C59BC531-A65C-471E-BDB2-03EEFA9CC4CE}">
      <dgm:prSet/>
      <dgm:spPr/>
      <dgm:t>
        <a:bodyPr/>
        <a:lstStyle/>
        <a:p>
          <a:endParaRPr lang="en-IN"/>
        </a:p>
      </dgm:t>
    </dgm:pt>
    <dgm:pt modelId="{7D1379C4-69A3-48B9-B4C9-5216F74414B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SABLA scheme being re-vamped to cover all out of school girls for providing life skills and supplementary nutrition.</a:t>
          </a:r>
          <a:endParaRPr lang="en-IN" sz="1600" dirty="0"/>
        </a:p>
      </dgm:t>
    </dgm:pt>
    <dgm:pt modelId="{82FCCECB-A054-4B0C-9C70-C27F492776F6}" type="parTrans" cxnId="{E73993CF-49DF-4A9C-B611-73D44C01193F}">
      <dgm:prSet/>
      <dgm:spPr/>
      <dgm:t>
        <a:bodyPr/>
        <a:lstStyle/>
        <a:p>
          <a:endParaRPr lang="en-IN"/>
        </a:p>
      </dgm:t>
    </dgm:pt>
    <dgm:pt modelId="{89D08CCD-D11B-4F21-AFF6-EF204B53A17F}" type="sibTrans" cxnId="{E73993CF-49DF-4A9C-B611-73D44C01193F}">
      <dgm:prSet/>
      <dgm:spPr/>
      <dgm:t>
        <a:bodyPr/>
        <a:lstStyle/>
        <a:p>
          <a:endParaRPr lang="en-IN"/>
        </a:p>
      </dgm:t>
    </dgm:pt>
    <dgm:pt modelId="{A9162951-982B-4A40-8255-260ECBF4C8D0}">
      <dgm:prSet phldrT="[Text]" custT="1">
        <dgm:style>
          <a:lnRef idx="1">
            <a:schemeClr val="accent6"/>
          </a:lnRef>
          <a:fillRef idx="3">
            <a:schemeClr val="accent6"/>
          </a:fillRef>
          <a:effectRef idx="2">
            <a:schemeClr val="accent6"/>
          </a:effectRef>
          <a:fontRef idx="minor">
            <a:schemeClr val="lt1"/>
          </a:fontRef>
        </dgm:style>
      </dgm:prSet>
      <dgm:spPr/>
      <dgm:t>
        <a:bodyPr/>
        <a:lstStyle/>
        <a:p>
          <a:pPr algn="ctr"/>
          <a:r>
            <a:rPr lang="en-US" sz="2000" b="1" dirty="0" smtClean="0"/>
            <a:t>Revamping of National Policy for Women, 2001</a:t>
          </a:r>
          <a:endParaRPr lang="en-IN" sz="2000" b="1" dirty="0"/>
        </a:p>
      </dgm:t>
    </dgm:pt>
    <dgm:pt modelId="{B25FB6BC-6E59-4DEB-AE06-8A262753E5BA}" type="parTrans" cxnId="{FDDFF5A8-ED4D-4F74-863B-FD106403F056}">
      <dgm:prSet/>
      <dgm:spPr/>
      <dgm:t>
        <a:bodyPr/>
        <a:lstStyle/>
        <a:p>
          <a:endParaRPr lang="en-IN"/>
        </a:p>
      </dgm:t>
    </dgm:pt>
    <dgm:pt modelId="{D7C7A0E7-92E3-41A1-A49E-00D9A204B328}" type="sibTrans" cxnId="{FDDFF5A8-ED4D-4F74-863B-FD106403F056}">
      <dgm:prSet/>
      <dgm:spPr/>
      <dgm:t>
        <a:bodyPr/>
        <a:lstStyle/>
        <a:p>
          <a:endParaRPr lang="en-IN"/>
        </a:p>
      </dgm:t>
    </dgm:pt>
    <dgm:pt modelId="{9B64EE81-990D-4ACF-B9D4-118A433E55B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National Policy for Women, 2001 being revamped for replacement with a new policy in 2015. </a:t>
          </a:r>
          <a:endParaRPr lang="en-IN" sz="1600" dirty="0"/>
        </a:p>
      </dgm:t>
    </dgm:pt>
    <dgm:pt modelId="{B31B18B5-6B35-4960-846F-32178881FE7C}" type="parTrans" cxnId="{8500BCA0-A003-4016-92C8-979554938E24}">
      <dgm:prSet/>
      <dgm:spPr/>
      <dgm:t>
        <a:bodyPr/>
        <a:lstStyle/>
        <a:p>
          <a:endParaRPr lang="en-IN"/>
        </a:p>
      </dgm:t>
    </dgm:pt>
    <dgm:pt modelId="{87D8FF48-D3E8-45AC-8F44-F792A836EB90}" type="sibTrans" cxnId="{8500BCA0-A003-4016-92C8-979554938E24}">
      <dgm:prSet/>
      <dgm:spPr/>
      <dgm:t>
        <a:bodyPr/>
        <a:lstStyle/>
        <a:p>
          <a:endParaRPr lang="en-IN"/>
        </a:p>
      </dgm:t>
    </dgm:pt>
    <dgm:pt modelId="{3CA6DCD8-1A4C-4AD6-A476-DD59DC0B3CB7}">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Public grievance Cell</a:t>
          </a:r>
          <a:endParaRPr lang="en-IN" sz="2000" b="1" dirty="0"/>
        </a:p>
      </dgm:t>
    </dgm:pt>
    <dgm:pt modelId="{3D37BAE2-ECAE-4B76-B59E-518217A26C5E}" type="parTrans" cxnId="{C188B64C-F4D3-46F2-88F5-49775DBC7B10}">
      <dgm:prSet/>
      <dgm:spPr/>
      <dgm:t>
        <a:bodyPr/>
        <a:lstStyle/>
        <a:p>
          <a:endParaRPr lang="en-IN"/>
        </a:p>
      </dgm:t>
    </dgm:pt>
    <dgm:pt modelId="{88943952-B23B-4031-A74A-F831F9A14A9D}" type="sibTrans" cxnId="{C188B64C-F4D3-46F2-88F5-49775DBC7B10}">
      <dgm:prSet/>
      <dgm:spPr/>
      <dgm:t>
        <a:bodyPr/>
        <a:lstStyle/>
        <a:p>
          <a:endParaRPr lang="en-IN"/>
        </a:p>
      </dgm:t>
    </dgm:pt>
    <dgm:pt modelId="{1CDA8AD5-7BFB-4FBD-8B99-807D067C97F5}">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Public grievances  all along with a dedicated email address created in the Ministry to handle grievances and coordination with  different agencies of Central/ State Government for </a:t>
          </a:r>
          <a:r>
            <a:rPr lang="en-US" sz="1600" dirty="0" err="1" smtClean="0"/>
            <a:t>redressal</a:t>
          </a:r>
          <a:r>
            <a:rPr lang="en-US" sz="1600" dirty="0" smtClean="0"/>
            <a:t> </a:t>
          </a:r>
          <a:endParaRPr lang="en-IN" sz="1600" dirty="0"/>
        </a:p>
      </dgm:t>
    </dgm:pt>
    <dgm:pt modelId="{C12A5842-A857-4A2D-AFC3-262C8CE324E4}" type="parTrans" cxnId="{F25A77F9-1C08-4833-8F7C-EE8E1617AB3D}">
      <dgm:prSet/>
      <dgm:spPr/>
      <dgm:t>
        <a:bodyPr/>
        <a:lstStyle/>
        <a:p>
          <a:endParaRPr lang="en-IN"/>
        </a:p>
      </dgm:t>
    </dgm:pt>
    <dgm:pt modelId="{6F692DF9-B22B-4E8E-99AC-A8AADE6F7B3D}" type="sibTrans" cxnId="{F25A77F9-1C08-4833-8F7C-EE8E1617AB3D}">
      <dgm:prSet/>
      <dgm:spPr/>
      <dgm:t>
        <a:bodyPr/>
        <a:lstStyle/>
        <a:p>
          <a:endParaRPr lang="en-IN"/>
        </a:p>
      </dgm:t>
    </dgm:pt>
    <dgm:pt modelId="{829256B5-00CF-496A-B8EE-6BDC7B5A2A46}">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Online monitoring of progress of ICDS scheme </a:t>
          </a:r>
          <a:endParaRPr lang="en-IN" sz="2000" b="1" dirty="0"/>
        </a:p>
      </dgm:t>
    </dgm:pt>
    <dgm:pt modelId="{04E3E3E5-0DE0-4F7B-AFED-99D2C19689DA}" type="parTrans" cxnId="{04CB6CE0-1EFE-49D3-800C-D669623D5778}">
      <dgm:prSet/>
      <dgm:spPr/>
      <dgm:t>
        <a:bodyPr/>
        <a:lstStyle/>
        <a:p>
          <a:endParaRPr lang="en-IN"/>
        </a:p>
      </dgm:t>
    </dgm:pt>
    <dgm:pt modelId="{7AF1D6D3-F52E-4E56-BF76-E967B4CB7286}" type="sibTrans" cxnId="{04CB6CE0-1EFE-49D3-800C-D669623D5778}">
      <dgm:prSet/>
      <dgm:spPr/>
      <dgm:t>
        <a:bodyPr/>
        <a:lstStyle/>
        <a:p>
          <a:endParaRPr lang="en-IN"/>
        </a:p>
      </dgm:t>
    </dgm:pt>
    <dgm:pt modelId="{DB9AFA95-5623-44D0-9D58-D1FE2753C8C9}">
      <dgm:prSet phldrT="[Text]" custT="1">
        <dgm:style>
          <a:lnRef idx="2">
            <a:schemeClr val="accent6"/>
          </a:lnRef>
          <a:fillRef idx="1">
            <a:schemeClr val="lt1"/>
          </a:fillRef>
          <a:effectRef idx="0">
            <a:schemeClr val="accent6"/>
          </a:effectRef>
          <a:fontRef idx="minor">
            <a:schemeClr val="dk1"/>
          </a:fontRef>
        </dgm:style>
      </dgm:prSet>
      <dgm:spPr/>
      <dgm:t>
        <a:bodyPr/>
        <a:lstStyle/>
        <a:p>
          <a:endParaRPr lang="en-IN" sz="1600" dirty="0"/>
        </a:p>
      </dgm:t>
    </dgm:pt>
    <dgm:pt modelId="{CB073A44-D7D6-4682-98F3-8145237CCBDE}" type="parTrans" cxnId="{7535F512-C4CE-42D4-A902-B43CDFA6147F}">
      <dgm:prSet/>
      <dgm:spPr/>
      <dgm:t>
        <a:bodyPr/>
        <a:lstStyle/>
        <a:p>
          <a:endParaRPr lang="en-IN"/>
        </a:p>
      </dgm:t>
    </dgm:pt>
    <dgm:pt modelId="{74433841-A63C-4537-85CB-E35EB4A17A3F}" type="sibTrans" cxnId="{7535F512-C4CE-42D4-A902-B43CDFA6147F}">
      <dgm:prSet/>
      <dgm:spPr/>
      <dgm:t>
        <a:bodyPr/>
        <a:lstStyle/>
        <a:p>
          <a:endParaRPr lang="en-IN"/>
        </a:p>
      </dgm:t>
    </dgm:pt>
    <dgm:pt modelId="{D5BD2C8F-5836-4E81-A517-2146230BD548}">
      <dgm:prSe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Online monitoring of progress of ICDS scheme in the states started.</a:t>
          </a:r>
          <a:endParaRPr lang="en-IN" sz="1600" dirty="0"/>
        </a:p>
      </dgm:t>
    </dgm:pt>
    <dgm:pt modelId="{7EEC81A7-F556-421F-8EF4-725C59C7276A}" type="parTrans" cxnId="{54E16C49-D67F-4030-8CF8-B56044DABE93}">
      <dgm:prSet/>
      <dgm:spPr/>
      <dgm:t>
        <a:bodyPr/>
        <a:lstStyle/>
        <a:p>
          <a:endParaRPr lang="en-IN"/>
        </a:p>
      </dgm:t>
    </dgm:pt>
    <dgm:pt modelId="{C024905D-2954-4A82-8323-55217B114818}" type="sibTrans" cxnId="{54E16C49-D67F-4030-8CF8-B56044DABE93}">
      <dgm:prSet/>
      <dgm:spPr/>
      <dgm:t>
        <a:bodyPr/>
        <a:lstStyle/>
        <a:p>
          <a:endParaRPr lang="en-IN"/>
        </a:p>
      </dgm:t>
    </dgm:pt>
    <dgm:pt modelId="{41D0212C-AC00-4E2D-9CE9-5D1487F051F1}">
      <dgm:prSet phldrT="[Text]" custT="1">
        <dgm:style>
          <a:lnRef idx="2">
            <a:schemeClr val="accent6"/>
          </a:lnRef>
          <a:fillRef idx="1">
            <a:schemeClr val="lt1"/>
          </a:fillRef>
          <a:effectRef idx="0">
            <a:schemeClr val="accent6"/>
          </a:effectRef>
          <a:fontRef idx="minor">
            <a:schemeClr val="dk1"/>
          </a:fontRef>
        </dgm:style>
      </dgm:prSet>
      <dgm:spPr/>
      <dgm:t>
        <a:bodyPr/>
        <a:lstStyle/>
        <a:p>
          <a:endParaRPr lang="en-IN" sz="1600" dirty="0"/>
        </a:p>
      </dgm:t>
    </dgm:pt>
    <dgm:pt modelId="{02EFCC44-A60D-4FCC-BA00-8B81433A4969}" type="parTrans" cxnId="{C6A9B1CB-0A05-454E-A70F-141D36CA5738}">
      <dgm:prSet/>
      <dgm:spPr/>
      <dgm:t>
        <a:bodyPr/>
        <a:lstStyle/>
        <a:p>
          <a:endParaRPr lang="en-IN"/>
        </a:p>
      </dgm:t>
    </dgm:pt>
    <dgm:pt modelId="{E64735DA-3BDB-434F-96D5-AB797BEF9D45}" type="sibTrans" cxnId="{C6A9B1CB-0A05-454E-A70F-141D36CA5738}">
      <dgm:prSet/>
      <dgm:spPr/>
      <dgm:t>
        <a:bodyPr/>
        <a:lstStyle/>
        <a:p>
          <a:endParaRPr lang="en-IN"/>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44EB8F8E-58A3-4695-8F0E-C2DE2F0D7E05}" type="pres">
      <dgm:prSet presAssocID="{B67FCE3F-B326-43EB-BE89-1D659F31B55E}" presName="linNode" presStyleCnt="0"/>
      <dgm:spPr/>
    </dgm:pt>
    <dgm:pt modelId="{7DF950A2-53FF-4983-8B2A-C551A2F804F8}" type="pres">
      <dgm:prSet presAssocID="{B67FCE3F-B326-43EB-BE89-1D659F31B55E}" presName="parentText" presStyleLbl="node1" presStyleIdx="0" presStyleCnt="5">
        <dgm:presLayoutVars>
          <dgm:chMax val="1"/>
          <dgm:bulletEnabled val="1"/>
        </dgm:presLayoutVars>
      </dgm:prSet>
      <dgm:spPr/>
      <dgm:t>
        <a:bodyPr/>
        <a:lstStyle/>
        <a:p>
          <a:endParaRPr lang="en-IN"/>
        </a:p>
      </dgm:t>
    </dgm:pt>
    <dgm:pt modelId="{B9AE7326-0DA8-4FCD-B506-90CF2E424AA5}" type="pres">
      <dgm:prSet presAssocID="{B67FCE3F-B326-43EB-BE89-1D659F31B55E}" presName="descendantText" presStyleLbl="alignAccFollowNode1" presStyleIdx="0" presStyleCnt="5" custScaleY="128661">
        <dgm:presLayoutVars>
          <dgm:bulletEnabled val="1"/>
        </dgm:presLayoutVars>
      </dgm:prSet>
      <dgm:spPr/>
      <dgm:t>
        <a:bodyPr/>
        <a:lstStyle/>
        <a:p>
          <a:endParaRPr lang="en-IN"/>
        </a:p>
      </dgm:t>
    </dgm:pt>
    <dgm:pt modelId="{4C6164DB-E265-4FB5-BD99-9999442D4A48}" type="pres">
      <dgm:prSet presAssocID="{1E9D3A2F-408F-4D60-BABE-559817016C2C}" presName="sp" presStyleCnt="0"/>
      <dgm:spPr/>
    </dgm:pt>
    <dgm:pt modelId="{F3AD8477-2B94-4A65-B833-244A1EA324BE}" type="pres">
      <dgm:prSet presAssocID="{9A025337-6A41-4E96-813D-3813EFD02D20}" presName="linNode" presStyleCnt="0"/>
      <dgm:spPr/>
    </dgm:pt>
    <dgm:pt modelId="{801828D8-9252-4C62-8386-FA816C4EB630}" type="pres">
      <dgm:prSet presAssocID="{9A025337-6A41-4E96-813D-3813EFD02D20}" presName="parentText" presStyleLbl="node1" presStyleIdx="1" presStyleCnt="5">
        <dgm:presLayoutVars>
          <dgm:chMax val="1"/>
          <dgm:bulletEnabled val="1"/>
        </dgm:presLayoutVars>
      </dgm:prSet>
      <dgm:spPr/>
      <dgm:t>
        <a:bodyPr/>
        <a:lstStyle/>
        <a:p>
          <a:endParaRPr lang="en-IN"/>
        </a:p>
      </dgm:t>
    </dgm:pt>
    <dgm:pt modelId="{989DB50F-6802-4C72-91C9-BB8D1185812D}" type="pres">
      <dgm:prSet presAssocID="{9A025337-6A41-4E96-813D-3813EFD02D20}" presName="descendantText" presStyleLbl="alignAccFollowNode1" presStyleIdx="1" presStyleCnt="5" custScaleY="146714">
        <dgm:presLayoutVars>
          <dgm:bulletEnabled val="1"/>
        </dgm:presLayoutVars>
      </dgm:prSet>
      <dgm:spPr/>
      <dgm:t>
        <a:bodyPr/>
        <a:lstStyle/>
        <a:p>
          <a:endParaRPr lang="en-IN"/>
        </a:p>
      </dgm:t>
    </dgm:pt>
    <dgm:pt modelId="{9D5AB467-04DB-4A27-A12F-C22E107776D6}" type="pres">
      <dgm:prSet presAssocID="{57111968-3536-431D-85B9-43550D215393}" presName="sp" presStyleCnt="0"/>
      <dgm:spPr/>
    </dgm:pt>
    <dgm:pt modelId="{1ACAC3E7-DD8E-49EB-A0E5-6FFE9BC90AD3}" type="pres">
      <dgm:prSet presAssocID="{A9162951-982B-4A40-8255-260ECBF4C8D0}" presName="linNode" presStyleCnt="0"/>
      <dgm:spPr/>
    </dgm:pt>
    <dgm:pt modelId="{B961B2D9-B22B-4937-9DAE-6126A493A353}" type="pres">
      <dgm:prSet presAssocID="{A9162951-982B-4A40-8255-260ECBF4C8D0}" presName="parentText" presStyleLbl="node1" presStyleIdx="2" presStyleCnt="5">
        <dgm:presLayoutVars>
          <dgm:chMax val="1"/>
          <dgm:bulletEnabled val="1"/>
        </dgm:presLayoutVars>
      </dgm:prSet>
      <dgm:spPr/>
      <dgm:t>
        <a:bodyPr/>
        <a:lstStyle/>
        <a:p>
          <a:endParaRPr lang="en-IN"/>
        </a:p>
      </dgm:t>
    </dgm:pt>
    <dgm:pt modelId="{5199C3B8-5FEF-4979-AAEB-00BD8481405C}" type="pres">
      <dgm:prSet presAssocID="{A9162951-982B-4A40-8255-260ECBF4C8D0}" presName="descendantText" presStyleLbl="alignAccFollowNode1" presStyleIdx="2" presStyleCnt="5" custScaleY="117979">
        <dgm:presLayoutVars>
          <dgm:bulletEnabled val="1"/>
        </dgm:presLayoutVars>
      </dgm:prSet>
      <dgm:spPr/>
      <dgm:t>
        <a:bodyPr/>
        <a:lstStyle/>
        <a:p>
          <a:endParaRPr lang="en-IN"/>
        </a:p>
      </dgm:t>
    </dgm:pt>
    <dgm:pt modelId="{665B3506-0CA4-4C5C-9075-FB774A06BC01}" type="pres">
      <dgm:prSet presAssocID="{D7C7A0E7-92E3-41A1-A49E-00D9A204B328}" presName="sp" presStyleCnt="0"/>
      <dgm:spPr/>
    </dgm:pt>
    <dgm:pt modelId="{2A2D8C0E-2ED5-4881-AE8E-5DDD779FB24A}" type="pres">
      <dgm:prSet presAssocID="{3CA6DCD8-1A4C-4AD6-A476-DD59DC0B3CB7}" presName="linNode" presStyleCnt="0"/>
      <dgm:spPr/>
    </dgm:pt>
    <dgm:pt modelId="{48490653-9D9A-4E36-9D02-634936AA19DD}" type="pres">
      <dgm:prSet presAssocID="{3CA6DCD8-1A4C-4AD6-A476-DD59DC0B3CB7}" presName="parentText" presStyleLbl="node1" presStyleIdx="3" presStyleCnt="5" custScaleY="137570">
        <dgm:presLayoutVars>
          <dgm:chMax val="1"/>
          <dgm:bulletEnabled val="1"/>
        </dgm:presLayoutVars>
      </dgm:prSet>
      <dgm:spPr/>
      <dgm:t>
        <a:bodyPr/>
        <a:lstStyle/>
        <a:p>
          <a:endParaRPr lang="en-IN"/>
        </a:p>
      </dgm:t>
    </dgm:pt>
    <dgm:pt modelId="{486D1E38-4C15-4771-9065-B6D66132D292}" type="pres">
      <dgm:prSet presAssocID="{3CA6DCD8-1A4C-4AD6-A476-DD59DC0B3CB7}" presName="descendantText" presStyleLbl="alignAccFollowNode1" presStyleIdx="3" presStyleCnt="5" custScaleY="164802">
        <dgm:presLayoutVars>
          <dgm:bulletEnabled val="1"/>
        </dgm:presLayoutVars>
      </dgm:prSet>
      <dgm:spPr/>
      <dgm:t>
        <a:bodyPr/>
        <a:lstStyle/>
        <a:p>
          <a:endParaRPr lang="en-IN"/>
        </a:p>
      </dgm:t>
    </dgm:pt>
    <dgm:pt modelId="{5AC98D01-25D4-4BCA-A195-E1A605745899}" type="pres">
      <dgm:prSet presAssocID="{88943952-B23B-4031-A74A-F831F9A14A9D}" presName="sp" presStyleCnt="0"/>
      <dgm:spPr/>
    </dgm:pt>
    <dgm:pt modelId="{349EA604-780B-48B8-8C38-3E7B1BB5E0D7}" type="pres">
      <dgm:prSet presAssocID="{829256B5-00CF-496A-B8EE-6BDC7B5A2A46}" presName="linNode" presStyleCnt="0"/>
      <dgm:spPr/>
    </dgm:pt>
    <dgm:pt modelId="{82AAF60A-22FB-40FD-BE09-98E078002C84}" type="pres">
      <dgm:prSet presAssocID="{829256B5-00CF-496A-B8EE-6BDC7B5A2A46}" presName="parentText" presStyleLbl="node1" presStyleIdx="4" presStyleCnt="5">
        <dgm:presLayoutVars>
          <dgm:chMax val="1"/>
          <dgm:bulletEnabled val="1"/>
        </dgm:presLayoutVars>
      </dgm:prSet>
      <dgm:spPr/>
      <dgm:t>
        <a:bodyPr/>
        <a:lstStyle/>
        <a:p>
          <a:endParaRPr lang="en-IN"/>
        </a:p>
      </dgm:t>
    </dgm:pt>
    <dgm:pt modelId="{9B4DDA9F-96A3-4290-955C-5ABBC166C918}" type="pres">
      <dgm:prSet presAssocID="{829256B5-00CF-496A-B8EE-6BDC7B5A2A46}" presName="descendantText" presStyleLbl="alignAccFollowNode1" presStyleIdx="4" presStyleCnt="5" custScaleY="102912">
        <dgm:presLayoutVars>
          <dgm:bulletEnabled val="1"/>
        </dgm:presLayoutVars>
      </dgm:prSet>
      <dgm:spPr/>
      <dgm:t>
        <a:bodyPr/>
        <a:lstStyle/>
        <a:p>
          <a:endParaRPr lang="en-IN"/>
        </a:p>
      </dgm:t>
    </dgm:pt>
  </dgm:ptLst>
  <dgm:cxnLst>
    <dgm:cxn modelId="{F25A77F9-1C08-4833-8F7C-EE8E1617AB3D}" srcId="{3CA6DCD8-1A4C-4AD6-A476-DD59DC0B3CB7}" destId="{1CDA8AD5-7BFB-4FBD-8B99-807D067C97F5}" srcOrd="0" destOrd="0" parTransId="{C12A5842-A857-4A2D-AFC3-262C8CE324E4}" sibTransId="{6F692DF9-B22B-4E8E-99AC-A8AADE6F7B3D}"/>
    <dgm:cxn modelId="{592A7EFD-AACB-4823-B49A-35B565F13D50}" type="presOf" srcId="{DB9AFA95-5623-44D0-9D58-D1FE2753C8C9}" destId="{9B4DDA9F-96A3-4290-955C-5ABBC166C918}" srcOrd="0" destOrd="0" presId="urn:microsoft.com/office/officeart/2005/8/layout/vList5"/>
    <dgm:cxn modelId="{E73993CF-49DF-4A9C-B611-73D44C01193F}" srcId="{9A025337-6A41-4E96-813D-3813EFD02D20}" destId="{7D1379C4-69A3-48B9-B4C9-5216F74414BA}" srcOrd="0" destOrd="0" parTransId="{82FCCECB-A054-4B0C-9C70-C27F492776F6}" sibTransId="{89D08CCD-D11B-4F21-AFF6-EF204B53A17F}"/>
    <dgm:cxn modelId="{A26F1084-DFE8-4EE3-9C7C-1938C19073EC}" type="presOf" srcId="{7D1379C4-69A3-48B9-B4C9-5216F74414BA}" destId="{989DB50F-6802-4C72-91C9-BB8D1185812D}" srcOrd="0" destOrd="0" presId="urn:microsoft.com/office/officeart/2005/8/layout/vList5"/>
    <dgm:cxn modelId="{7535F512-C4CE-42D4-A902-B43CDFA6147F}" srcId="{829256B5-00CF-496A-B8EE-6BDC7B5A2A46}" destId="{DB9AFA95-5623-44D0-9D58-D1FE2753C8C9}" srcOrd="0" destOrd="0" parTransId="{CB073A44-D7D6-4682-98F3-8145237CCBDE}" sibTransId="{74433841-A63C-4537-85CB-E35EB4A17A3F}"/>
    <dgm:cxn modelId="{458DA52C-CD3A-40E1-99D7-2FED110B9ACC}" type="presOf" srcId="{829256B5-00CF-496A-B8EE-6BDC7B5A2A46}" destId="{82AAF60A-22FB-40FD-BE09-98E078002C84}" srcOrd="0" destOrd="0" presId="urn:microsoft.com/office/officeart/2005/8/layout/vList5"/>
    <dgm:cxn modelId="{061B4C3B-D5A3-45C2-938A-6436145CA621}" type="presOf" srcId="{41D0212C-AC00-4E2D-9CE9-5D1487F051F1}" destId="{9B4DDA9F-96A3-4290-955C-5ABBC166C918}" srcOrd="0" destOrd="2" presId="urn:microsoft.com/office/officeart/2005/8/layout/vList5"/>
    <dgm:cxn modelId="{C59BC531-A65C-471E-BDB2-03EEFA9CC4CE}" srcId="{4C3B5A2B-2AC0-4C74-AF16-7B098E238D60}" destId="{9A025337-6A41-4E96-813D-3813EFD02D20}" srcOrd="1" destOrd="0" parTransId="{43512421-2391-4F35-A28D-A469E11B6E42}" sibTransId="{57111968-3536-431D-85B9-43550D215393}"/>
    <dgm:cxn modelId="{BE519EA2-2879-400B-B91F-8DC74AD82971}" type="presOf" srcId="{F1391878-BC3D-4F97-A794-78B5F5C6B733}" destId="{B9AE7326-0DA8-4FCD-B506-90CF2E424AA5}" srcOrd="0" destOrd="0" presId="urn:microsoft.com/office/officeart/2005/8/layout/vList5"/>
    <dgm:cxn modelId="{C188B64C-F4D3-46F2-88F5-49775DBC7B10}" srcId="{4C3B5A2B-2AC0-4C74-AF16-7B098E238D60}" destId="{3CA6DCD8-1A4C-4AD6-A476-DD59DC0B3CB7}" srcOrd="3" destOrd="0" parTransId="{3D37BAE2-ECAE-4B76-B59E-518217A26C5E}" sibTransId="{88943952-B23B-4031-A74A-F831F9A14A9D}"/>
    <dgm:cxn modelId="{386666EF-126B-4205-9AFE-30638B48CA0F}" type="presOf" srcId="{B67FCE3F-B326-43EB-BE89-1D659F31B55E}" destId="{7DF950A2-53FF-4983-8B2A-C551A2F804F8}" srcOrd="0" destOrd="0" presId="urn:microsoft.com/office/officeart/2005/8/layout/vList5"/>
    <dgm:cxn modelId="{C1206F78-51BF-4043-A952-ACEC0D9A9FC1}" srcId="{4C3B5A2B-2AC0-4C74-AF16-7B098E238D60}" destId="{B67FCE3F-B326-43EB-BE89-1D659F31B55E}" srcOrd="0" destOrd="0" parTransId="{A085CB01-6089-4668-AAE5-5AFBD339F7D8}" sibTransId="{1E9D3A2F-408F-4D60-BABE-559817016C2C}"/>
    <dgm:cxn modelId="{03F28167-91C9-4724-A983-B66ABC78F4E8}" type="presOf" srcId="{1CDA8AD5-7BFB-4FBD-8B99-807D067C97F5}" destId="{486D1E38-4C15-4771-9065-B6D66132D292}" srcOrd="0" destOrd="0" presId="urn:microsoft.com/office/officeart/2005/8/layout/vList5"/>
    <dgm:cxn modelId="{116B898C-BCE3-4C38-A9C1-DA9AE0735B7E}" type="presOf" srcId="{9A025337-6A41-4E96-813D-3813EFD02D20}" destId="{801828D8-9252-4C62-8386-FA816C4EB630}" srcOrd="0" destOrd="0" presId="urn:microsoft.com/office/officeart/2005/8/layout/vList5"/>
    <dgm:cxn modelId="{06D5DBFF-E7B7-42A6-8434-84790635048A}" type="presOf" srcId="{4C3B5A2B-2AC0-4C74-AF16-7B098E238D60}" destId="{1C71EA26-9877-4113-985D-B62FA608060F}" srcOrd="0" destOrd="0" presId="urn:microsoft.com/office/officeart/2005/8/layout/vList5"/>
    <dgm:cxn modelId="{04CB6CE0-1EFE-49D3-800C-D669623D5778}" srcId="{4C3B5A2B-2AC0-4C74-AF16-7B098E238D60}" destId="{829256B5-00CF-496A-B8EE-6BDC7B5A2A46}" srcOrd="4" destOrd="0" parTransId="{04E3E3E5-0DE0-4F7B-AFED-99D2C19689DA}" sibTransId="{7AF1D6D3-F52E-4E56-BF76-E967B4CB7286}"/>
    <dgm:cxn modelId="{FDDFF5A8-ED4D-4F74-863B-FD106403F056}" srcId="{4C3B5A2B-2AC0-4C74-AF16-7B098E238D60}" destId="{A9162951-982B-4A40-8255-260ECBF4C8D0}" srcOrd="2" destOrd="0" parTransId="{B25FB6BC-6E59-4DEB-AE06-8A262753E5BA}" sibTransId="{D7C7A0E7-92E3-41A1-A49E-00D9A204B328}"/>
    <dgm:cxn modelId="{F63D6318-01B7-4A18-8133-C194765034E0}" type="presOf" srcId="{A9162951-982B-4A40-8255-260ECBF4C8D0}" destId="{B961B2D9-B22B-4937-9DAE-6126A493A353}" srcOrd="0" destOrd="0" presId="urn:microsoft.com/office/officeart/2005/8/layout/vList5"/>
    <dgm:cxn modelId="{CB1F454D-AFCE-40CA-A803-934FAB7CDC58}" type="presOf" srcId="{3CA6DCD8-1A4C-4AD6-A476-DD59DC0B3CB7}" destId="{48490653-9D9A-4E36-9D02-634936AA19DD}" srcOrd="0" destOrd="0" presId="urn:microsoft.com/office/officeart/2005/8/layout/vList5"/>
    <dgm:cxn modelId="{C6A9B1CB-0A05-454E-A70F-141D36CA5738}" srcId="{829256B5-00CF-496A-B8EE-6BDC7B5A2A46}" destId="{41D0212C-AC00-4E2D-9CE9-5D1487F051F1}" srcOrd="2" destOrd="0" parTransId="{02EFCC44-A60D-4FCC-BA00-8B81433A4969}" sibTransId="{E64735DA-3BDB-434F-96D5-AB797BEF9D45}"/>
    <dgm:cxn modelId="{161948E1-1C96-4F20-A34F-4DBAE85BFE38}" type="presOf" srcId="{9B64EE81-990D-4ACF-B9D4-118A433E55B3}" destId="{5199C3B8-5FEF-4979-AAEB-00BD8481405C}" srcOrd="0" destOrd="0" presId="urn:microsoft.com/office/officeart/2005/8/layout/vList5"/>
    <dgm:cxn modelId="{8500BCA0-A003-4016-92C8-979554938E24}" srcId="{A9162951-982B-4A40-8255-260ECBF4C8D0}" destId="{9B64EE81-990D-4ACF-B9D4-118A433E55B3}" srcOrd="0" destOrd="0" parTransId="{B31B18B5-6B35-4960-846F-32178881FE7C}" sibTransId="{87D8FF48-D3E8-45AC-8F44-F792A836EB90}"/>
    <dgm:cxn modelId="{54E16C49-D67F-4030-8CF8-B56044DABE93}" srcId="{829256B5-00CF-496A-B8EE-6BDC7B5A2A46}" destId="{D5BD2C8F-5836-4E81-A517-2146230BD548}" srcOrd="1" destOrd="0" parTransId="{7EEC81A7-F556-421F-8EF4-725C59C7276A}" sibTransId="{C024905D-2954-4A82-8323-55217B114818}"/>
    <dgm:cxn modelId="{E97C9FE8-74D7-4DED-ABF0-E771EB1D61D5}" srcId="{B67FCE3F-B326-43EB-BE89-1D659F31B55E}" destId="{F1391878-BC3D-4F97-A794-78B5F5C6B733}" srcOrd="0" destOrd="0" parTransId="{3847DA95-431A-4ACE-86D1-D7B978FD17A9}" sibTransId="{2D18547E-F3EC-434E-8CA0-ED36620892DF}"/>
    <dgm:cxn modelId="{AA455823-A1DE-4FAF-9066-355E36EAB4F6}" type="presOf" srcId="{D5BD2C8F-5836-4E81-A517-2146230BD548}" destId="{9B4DDA9F-96A3-4290-955C-5ABBC166C918}" srcOrd="0" destOrd="1" presId="urn:microsoft.com/office/officeart/2005/8/layout/vList5"/>
    <dgm:cxn modelId="{87CFB535-D9B0-432A-BA81-7801DF215DEF}" type="presParOf" srcId="{1C71EA26-9877-4113-985D-B62FA608060F}" destId="{44EB8F8E-58A3-4695-8F0E-C2DE2F0D7E05}" srcOrd="0" destOrd="0" presId="urn:microsoft.com/office/officeart/2005/8/layout/vList5"/>
    <dgm:cxn modelId="{9F866B0E-37B1-41F8-877F-2A8B25D96D71}" type="presParOf" srcId="{44EB8F8E-58A3-4695-8F0E-C2DE2F0D7E05}" destId="{7DF950A2-53FF-4983-8B2A-C551A2F804F8}" srcOrd="0" destOrd="0" presId="urn:microsoft.com/office/officeart/2005/8/layout/vList5"/>
    <dgm:cxn modelId="{02496D00-ADF2-40F5-B70C-8DDA42E9190E}" type="presParOf" srcId="{44EB8F8E-58A3-4695-8F0E-C2DE2F0D7E05}" destId="{B9AE7326-0DA8-4FCD-B506-90CF2E424AA5}" srcOrd="1" destOrd="0" presId="urn:microsoft.com/office/officeart/2005/8/layout/vList5"/>
    <dgm:cxn modelId="{1F073A5F-DF4D-43BF-AC2F-52A1968D7054}" type="presParOf" srcId="{1C71EA26-9877-4113-985D-B62FA608060F}" destId="{4C6164DB-E265-4FB5-BD99-9999442D4A48}" srcOrd="1" destOrd="0" presId="urn:microsoft.com/office/officeart/2005/8/layout/vList5"/>
    <dgm:cxn modelId="{33A799D2-22FF-46AC-80AA-B700F1D00BB1}" type="presParOf" srcId="{1C71EA26-9877-4113-985D-B62FA608060F}" destId="{F3AD8477-2B94-4A65-B833-244A1EA324BE}" srcOrd="2" destOrd="0" presId="urn:microsoft.com/office/officeart/2005/8/layout/vList5"/>
    <dgm:cxn modelId="{6C8443FE-1C48-4425-B7B7-902107BEA7E6}" type="presParOf" srcId="{F3AD8477-2B94-4A65-B833-244A1EA324BE}" destId="{801828D8-9252-4C62-8386-FA816C4EB630}" srcOrd="0" destOrd="0" presId="urn:microsoft.com/office/officeart/2005/8/layout/vList5"/>
    <dgm:cxn modelId="{1F8C838C-0F09-463E-A9FC-50B54EBBB833}" type="presParOf" srcId="{F3AD8477-2B94-4A65-B833-244A1EA324BE}" destId="{989DB50F-6802-4C72-91C9-BB8D1185812D}" srcOrd="1" destOrd="0" presId="urn:microsoft.com/office/officeart/2005/8/layout/vList5"/>
    <dgm:cxn modelId="{AF674D41-3BB5-4BAF-B3AD-B7BF6C8435CF}" type="presParOf" srcId="{1C71EA26-9877-4113-985D-B62FA608060F}" destId="{9D5AB467-04DB-4A27-A12F-C22E107776D6}" srcOrd="3" destOrd="0" presId="urn:microsoft.com/office/officeart/2005/8/layout/vList5"/>
    <dgm:cxn modelId="{CF8C7B4B-CCCF-408C-946A-F442C75BAEB3}" type="presParOf" srcId="{1C71EA26-9877-4113-985D-B62FA608060F}" destId="{1ACAC3E7-DD8E-49EB-A0E5-6FFE9BC90AD3}" srcOrd="4" destOrd="0" presId="urn:microsoft.com/office/officeart/2005/8/layout/vList5"/>
    <dgm:cxn modelId="{D2FEE931-876B-4C97-A2FC-FBCF9087C461}" type="presParOf" srcId="{1ACAC3E7-DD8E-49EB-A0E5-6FFE9BC90AD3}" destId="{B961B2D9-B22B-4937-9DAE-6126A493A353}" srcOrd="0" destOrd="0" presId="urn:microsoft.com/office/officeart/2005/8/layout/vList5"/>
    <dgm:cxn modelId="{FED6E4C8-83EC-43FE-8E9B-A08550A4F04F}" type="presParOf" srcId="{1ACAC3E7-DD8E-49EB-A0E5-6FFE9BC90AD3}" destId="{5199C3B8-5FEF-4979-AAEB-00BD8481405C}" srcOrd="1" destOrd="0" presId="urn:microsoft.com/office/officeart/2005/8/layout/vList5"/>
    <dgm:cxn modelId="{D7E14612-277F-4587-93AD-EE45F87549B6}" type="presParOf" srcId="{1C71EA26-9877-4113-985D-B62FA608060F}" destId="{665B3506-0CA4-4C5C-9075-FB774A06BC01}" srcOrd="5" destOrd="0" presId="urn:microsoft.com/office/officeart/2005/8/layout/vList5"/>
    <dgm:cxn modelId="{AB13F488-95E3-4A54-9E6A-363098AD4ADA}" type="presParOf" srcId="{1C71EA26-9877-4113-985D-B62FA608060F}" destId="{2A2D8C0E-2ED5-4881-AE8E-5DDD779FB24A}" srcOrd="6" destOrd="0" presId="urn:microsoft.com/office/officeart/2005/8/layout/vList5"/>
    <dgm:cxn modelId="{2E5430C8-1F4E-4904-96FF-B97FD486BD12}" type="presParOf" srcId="{2A2D8C0E-2ED5-4881-AE8E-5DDD779FB24A}" destId="{48490653-9D9A-4E36-9D02-634936AA19DD}" srcOrd="0" destOrd="0" presId="urn:microsoft.com/office/officeart/2005/8/layout/vList5"/>
    <dgm:cxn modelId="{A04761A4-3FAC-43C1-8254-8074D5B2F017}" type="presParOf" srcId="{2A2D8C0E-2ED5-4881-AE8E-5DDD779FB24A}" destId="{486D1E38-4C15-4771-9065-B6D66132D292}" srcOrd="1" destOrd="0" presId="urn:microsoft.com/office/officeart/2005/8/layout/vList5"/>
    <dgm:cxn modelId="{C66EDF77-4EA6-4F0D-A998-AB1DFB652496}" type="presParOf" srcId="{1C71EA26-9877-4113-985D-B62FA608060F}" destId="{5AC98D01-25D4-4BCA-A195-E1A605745899}" srcOrd="7" destOrd="0" presId="urn:microsoft.com/office/officeart/2005/8/layout/vList5"/>
    <dgm:cxn modelId="{65FD92CD-674F-4F55-9E09-D967FDCDBCED}" type="presParOf" srcId="{1C71EA26-9877-4113-985D-B62FA608060F}" destId="{349EA604-780B-48B8-8C38-3E7B1BB5E0D7}" srcOrd="8" destOrd="0" presId="urn:microsoft.com/office/officeart/2005/8/layout/vList5"/>
    <dgm:cxn modelId="{52C9A143-BD54-4045-B6AE-4405968B74EF}" type="presParOf" srcId="{349EA604-780B-48B8-8C38-3E7B1BB5E0D7}" destId="{82AAF60A-22FB-40FD-BE09-98E078002C84}" srcOrd="0" destOrd="0" presId="urn:microsoft.com/office/officeart/2005/8/layout/vList5"/>
    <dgm:cxn modelId="{B9CB92EF-82E3-48BD-959C-115B0EEE6E3D}" type="presParOf" srcId="{349EA604-780B-48B8-8C38-3E7B1BB5E0D7}" destId="{9B4DDA9F-96A3-4290-955C-5ABBC166C918}"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B67FCE3F-B326-43EB-BE89-1D659F31B55E}">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Bal </a:t>
          </a:r>
          <a:r>
            <a:rPr lang="en-US" sz="2000" b="1" dirty="0" err="1" smtClean="0"/>
            <a:t>Swachhta</a:t>
          </a:r>
          <a:r>
            <a:rPr lang="en-US" sz="2000" b="1" dirty="0" smtClean="0"/>
            <a:t> </a:t>
          </a:r>
          <a:r>
            <a:rPr lang="en-US" sz="2000" b="1" dirty="0" err="1" smtClean="0"/>
            <a:t>Abhiyan</a:t>
          </a:r>
          <a:endParaRPr lang="en-IN" sz="2000" b="1" dirty="0"/>
        </a:p>
      </dgm:t>
    </dgm:pt>
    <dgm:pt modelId="{A085CB01-6089-4668-AAE5-5AFBD339F7D8}" type="parTrans" cxnId="{C1206F78-51BF-4043-A952-ACEC0D9A9FC1}">
      <dgm:prSet/>
      <dgm:spPr/>
      <dgm:t>
        <a:bodyPr/>
        <a:lstStyle/>
        <a:p>
          <a:endParaRPr lang="en-IN" sz="1600"/>
        </a:p>
      </dgm:t>
    </dgm:pt>
    <dgm:pt modelId="{1E9D3A2F-408F-4D60-BABE-559817016C2C}" type="sibTrans" cxnId="{C1206F78-51BF-4043-A952-ACEC0D9A9FC1}">
      <dgm:prSet/>
      <dgm:spPr/>
      <dgm:t>
        <a:bodyPr/>
        <a:lstStyle/>
        <a:p>
          <a:endParaRPr lang="en-IN" sz="1600"/>
        </a:p>
      </dgm:t>
    </dgm:pt>
    <dgm:pt modelId="{F1391878-BC3D-4F97-A794-78B5F5C6B73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Bal </a:t>
          </a:r>
          <a:r>
            <a:rPr lang="en-US" sz="1600" dirty="0" err="1" smtClean="0"/>
            <a:t>Swachhta</a:t>
          </a:r>
          <a:r>
            <a:rPr lang="en-US" sz="1600" dirty="0" smtClean="0"/>
            <a:t> </a:t>
          </a:r>
          <a:r>
            <a:rPr lang="en-US" sz="1600" dirty="0" err="1" smtClean="0"/>
            <a:t>Abhiyan</a:t>
          </a:r>
          <a:r>
            <a:rPr lang="en-US" sz="1600" dirty="0" smtClean="0"/>
            <a:t> launched through the network of 14 </a:t>
          </a:r>
          <a:r>
            <a:rPr lang="en-US" sz="1600" dirty="0" err="1" smtClean="0"/>
            <a:t>lacs</a:t>
          </a:r>
          <a:r>
            <a:rPr lang="en-US" sz="1600" dirty="0" smtClean="0"/>
            <a:t> </a:t>
          </a:r>
          <a:r>
            <a:rPr lang="en-US" sz="1600" dirty="0" err="1" smtClean="0"/>
            <a:t>anganwadis</a:t>
          </a:r>
          <a:r>
            <a:rPr lang="en-US" sz="1600" dirty="0" smtClean="0"/>
            <a:t> be include children in the </a:t>
          </a:r>
          <a:r>
            <a:rPr lang="en-US" sz="1600" dirty="0" err="1" smtClean="0"/>
            <a:t>Swachh</a:t>
          </a:r>
          <a:r>
            <a:rPr lang="en-US" sz="1600" dirty="0" smtClean="0"/>
            <a:t> Bharat </a:t>
          </a:r>
          <a:r>
            <a:rPr lang="en-US" sz="1600" dirty="0" err="1" smtClean="0"/>
            <a:t>Abhiyan</a:t>
          </a:r>
          <a:r>
            <a:rPr lang="en-US" sz="1600" dirty="0" smtClean="0"/>
            <a:t>.</a:t>
          </a:r>
          <a:endParaRPr lang="en-IN" sz="1600" i="1" u="sng" dirty="0"/>
        </a:p>
      </dgm:t>
    </dgm:pt>
    <dgm:pt modelId="{3847DA95-431A-4ACE-86D1-D7B978FD17A9}" type="parTrans" cxnId="{E97C9FE8-74D7-4DED-ABF0-E771EB1D61D5}">
      <dgm:prSet/>
      <dgm:spPr/>
      <dgm:t>
        <a:bodyPr/>
        <a:lstStyle/>
        <a:p>
          <a:endParaRPr lang="en-IN" sz="1600"/>
        </a:p>
      </dgm:t>
    </dgm:pt>
    <dgm:pt modelId="{2D18547E-F3EC-434E-8CA0-ED36620892DF}" type="sibTrans" cxnId="{E97C9FE8-74D7-4DED-ABF0-E771EB1D61D5}">
      <dgm:prSet/>
      <dgm:spPr/>
      <dgm:t>
        <a:bodyPr/>
        <a:lstStyle/>
        <a:p>
          <a:endParaRPr lang="en-IN" sz="1600"/>
        </a:p>
      </dgm:t>
    </dgm:pt>
    <dgm:pt modelId="{9A025337-6A41-4E96-813D-3813EFD02D2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State-of-the-art  Laboratories </a:t>
          </a:r>
          <a:endParaRPr lang="en-IN" sz="2000" b="1" dirty="0"/>
        </a:p>
      </dgm:t>
    </dgm:pt>
    <dgm:pt modelId="{43512421-2391-4F35-A28D-A469E11B6E42}" type="parTrans" cxnId="{C59BC531-A65C-471E-BDB2-03EEFA9CC4CE}">
      <dgm:prSet/>
      <dgm:spPr/>
      <dgm:t>
        <a:bodyPr/>
        <a:lstStyle/>
        <a:p>
          <a:endParaRPr lang="en-IN" sz="1600"/>
        </a:p>
      </dgm:t>
    </dgm:pt>
    <dgm:pt modelId="{57111968-3536-431D-85B9-43550D215393}" type="sibTrans" cxnId="{C59BC531-A65C-471E-BDB2-03EEFA9CC4CE}">
      <dgm:prSet/>
      <dgm:spPr/>
      <dgm:t>
        <a:bodyPr/>
        <a:lstStyle/>
        <a:p>
          <a:endParaRPr lang="en-IN" sz="1600"/>
        </a:p>
      </dgm:t>
    </dgm:pt>
    <dgm:pt modelId="{7D1379C4-69A3-48B9-B4C9-5216F74414B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Proposal for creation of 4 state-of-the-art  laboratories to undertake on-going quality testing of supplementary nutritional products under ICDS/ National Nutrition Mission.</a:t>
          </a:r>
          <a:endParaRPr lang="en-IN" sz="1600" dirty="0"/>
        </a:p>
      </dgm:t>
    </dgm:pt>
    <dgm:pt modelId="{82FCCECB-A054-4B0C-9C70-C27F492776F6}" type="parTrans" cxnId="{E73993CF-49DF-4A9C-B611-73D44C01193F}">
      <dgm:prSet/>
      <dgm:spPr/>
      <dgm:t>
        <a:bodyPr/>
        <a:lstStyle/>
        <a:p>
          <a:endParaRPr lang="en-IN" sz="1600"/>
        </a:p>
      </dgm:t>
    </dgm:pt>
    <dgm:pt modelId="{89D08CCD-D11B-4F21-AFF6-EF204B53A17F}" type="sibTrans" cxnId="{E73993CF-49DF-4A9C-B611-73D44C01193F}">
      <dgm:prSet/>
      <dgm:spPr/>
      <dgm:t>
        <a:bodyPr/>
        <a:lstStyle/>
        <a:p>
          <a:endParaRPr lang="en-IN" sz="1600"/>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44EB8F8E-58A3-4695-8F0E-C2DE2F0D7E05}" type="pres">
      <dgm:prSet presAssocID="{B67FCE3F-B326-43EB-BE89-1D659F31B55E}" presName="linNode" presStyleCnt="0"/>
      <dgm:spPr/>
    </dgm:pt>
    <dgm:pt modelId="{7DF950A2-53FF-4983-8B2A-C551A2F804F8}" type="pres">
      <dgm:prSet presAssocID="{B67FCE3F-B326-43EB-BE89-1D659F31B55E}" presName="parentText" presStyleLbl="node1" presStyleIdx="0" presStyleCnt="2" custScaleX="155994" custScaleY="88725">
        <dgm:presLayoutVars>
          <dgm:chMax val="1"/>
          <dgm:bulletEnabled val="1"/>
        </dgm:presLayoutVars>
      </dgm:prSet>
      <dgm:spPr/>
      <dgm:t>
        <a:bodyPr/>
        <a:lstStyle/>
        <a:p>
          <a:endParaRPr lang="en-IN"/>
        </a:p>
      </dgm:t>
    </dgm:pt>
    <dgm:pt modelId="{B9AE7326-0DA8-4FCD-B506-90CF2E424AA5}" type="pres">
      <dgm:prSet presAssocID="{B67FCE3F-B326-43EB-BE89-1D659F31B55E}" presName="descendantText" presStyleLbl="alignAccFollowNode1" presStyleIdx="0" presStyleCnt="2" custScaleX="179697" custScaleY="50214">
        <dgm:presLayoutVars>
          <dgm:bulletEnabled val="1"/>
        </dgm:presLayoutVars>
      </dgm:prSet>
      <dgm:spPr/>
      <dgm:t>
        <a:bodyPr/>
        <a:lstStyle/>
        <a:p>
          <a:endParaRPr lang="en-IN"/>
        </a:p>
      </dgm:t>
    </dgm:pt>
    <dgm:pt modelId="{4C6164DB-E265-4FB5-BD99-9999442D4A48}" type="pres">
      <dgm:prSet presAssocID="{1E9D3A2F-408F-4D60-BABE-559817016C2C}" presName="sp" presStyleCnt="0"/>
      <dgm:spPr/>
    </dgm:pt>
    <dgm:pt modelId="{F3AD8477-2B94-4A65-B833-244A1EA324BE}" type="pres">
      <dgm:prSet presAssocID="{9A025337-6A41-4E96-813D-3813EFD02D20}" presName="linNode" presStyleCnt="0"/>
      <dgm:spPr/>
    </dgm:pt>
    <dgm:pt modelId="{801828D8-9252-4C62-8386-FA816C4EB630}" type="pres">
      <dgm:prSet presAssocID="{9A025337-6A41-4E96-813D-3813EFD02D20}" presName="parentText" presStyleLbl="node1" presStyleIdx="1" presStyleCnt="2" custScaleX="194052" custScaleY="77103">
        <dgm:presLayoutVars>
          <dgm:chMax val="1"/>
          <dgm:bulletEnabled val="1"/>
        </dgm:presLayoutVars>
      </dgm:prSet>
      <dgm:spPr/>
      <dgm:t>
        <a:bodyPr/>
        <a:lstStyle/>
        <a:p>
          <a:endParaRPr lang="en-IN"/>
        </a:p>
      </dgm:t>
    </dgm:pt>
    <dgm:pt modelId="{989DB50F-6802-4C72-91C9-BB8D1185812D}" type="pres">
      <dgm:prSet presAssocID="{9A025337-6A41-4E96-813D-3813EFD02D20}" presName="descendantText" presStyleLbl="alignAccFollowNode1" presStyleIdx="1" presStyleCnt="2" custScaleX="218683" custScaleY="48614">
        <dgm:presLayoutVars>
          <dgm:bulletEnabled val="1"/>
        </dgm:presLayoutVars>
      </dgm:prSet>
      <dgm:spPr/>
      <dgm:t>
        <a:bodyPr/>
        <a:lstStyle/>
        <a:p>
          <a:endParaRPr lang="en-IN"/>
        </a:p>
      </dgm:t>
    </dgm:pt>
  </dgm:ptLst>
  <dgm:cxnLst>
    <dgm:cxn modelId="{294EECAF-DE16-4A1B-AD14-E578130127BC}" type="presOf" srcId="{7D1379C4-69A3-48B9-B4C9-5216F74414BA}" destId="{989DB50F-6802-4C72-91C9-BB8D1185812D}" srcOrd="0" destOrd="0" presId="urn:microsoft.com/office/officeart/2005/8/layout/vList5"/>
    <dgm:cxn modelId="{8DE30AC9-0DD8-4401-BE5B-693656DBBED8}" type="presOf" srcId="{4C3B5A2B-2AC0-4C74-AF16-7B098E238D60}" destId="{1C71EA26-9877-4113-985D-B62FA608060F}" srcOrd="0" destOrd="0" presId="urn:microsoft.com/office/officeart/2005/8/layout/vList5"/>
    <dgm:cxn modelId="{AB9DA21E-0924-440B-96F3-9F73E85A0B7E}" type="presOf" srcId="{F1391878-BC3D-4F97-A794-78B5F5C6B733}" destId="{B9AE7326-0DA8-4FCD-B506-90CF2E424AA5}" srcOrd="0" destOrd="0" presId="urn:microsoft.com/office/officeart/2005/8/layout/vList5"/>
    <dgm:cxn modelId="{E73993CF-49DF-4A9C-B611-73D44C01193F}" srcId="{9A025337-6A41-4E96-813D-3813EFD02D20}" destId="{7D1379C4-69A3-48B9-B4C9-5216F74414BA}" srcOrd="0" destOrd="0" parTransId="{82FCCECB-A054-4B0C-9C70-C27F492776F6}" sibTransId="{89D08CCD-D11B-4F21-AFF6-EF204B53A17F}"/>
    <dgm:cxn modelId="{C79AD03E-D077-4A7B-9CA6-C014E2F3ED90}" type="presOf" srcId="{9A025337-6A41-4E96-813D-3813EFD02D20}" destId="{801828D8-9252-4C62-8386-FA816C4EB630}" srcOrd="0" destOrd="0" presId="urn:microsoft.com/office/officeart/2005/8/layout/vList5"/>
    <dgm:cxn modelId="{C59BC531-A65C-471E-BDB2-03EEFA9CC4CE}" srcId="{4C3B5A2B-2AC0-4C74-AF16-7B098E238D60}" destId="{9A025337-6A41-4E96-813D-3813EFD02D20}" srcOrd="1" destOrd="0" parTransId="{43512421-2391-4F35-A28D-A469E11B6E42}" sibTransId="{57111968-3536-431D-85B9-43550D215393}"/>
    <dgm:cxn modelId="{BA77E00E-F03A-4050-BBB2-81063E1D129F}" type="presOf" srcId="{B67FCE3F-B326-43EB-BE89-1D659F31B55E}" destId="{7DF950A2-53FF-4983-8B2A-C551A2F804F8}" srcOrd="0" destOrd="0" presId="urn:microsoft.com/office/officeart/2005/8/layout/vList5"/>
    <dgm:cxn modelId="{C1206F78-51BF-4043-A952-ACEC0D9A9FC1}" srcId="{4C3B5A2B-2AC0-4C74-AF16-7B098E238D60}" destId="{B67FCE3F-B326-43EB-BE89-1D659F31B55E}" srcOrd="0" destOrd="0" parTransId="{A085CB01-6089-4668-AAE5-5AFBD339F7D8}" sibTransId="{1E9D3A2F-408F-4D60-BABE-559817016C2C}"/>
    <dgm:cxn modelId="{E97C9FE8-74D7-4DED-ABF0-E771EB1D61D5}" srcId="{B67FCE3F-B326-43EB-BE89-1D659F31B55E}" destId="{F1391878-BC3D-4F97-A794-78B5F5C6B733}" srcOrd="0" destOrd="0" parTransId="{3847DA95-431A-4ACE-86D1-D7B978FD17A9}" sibTransId="{2D18547E-F3EC-434E-8CA0-ED36620892DF}"/>
    <dgm:cxn modelId="{8EAD40AF-D5C5-43B3-9BA7-2211225E388B}" type="presParOf" srcId="{1C71EA26-9877-4113-985D-B62FA608060F}" destId="{44EB8F8E-58A3-4695-8F0E-C2DE2F0D7E05}" srcOrd="0" destOrd="0" presId="urn:microsoft.com/office/officeart/2005/8/layout/vList5"/>
    <dgm:cxn modelId="{0D385314-29EB-470C-BD5D-A1ABACACD7CB}" type="presParOf" srcId="{44EB8F8E-58A3-4695-8F0E-C2DE2F0D7E05}" destId="{7DF950A2-53FF-4983-8B2A-C551A2F804F8}" srcOrd="0" destOrd="0" presId="urn:microsoft.com/office/officeart/2005/8/layout/vList5"/>
    <dgm:cxn modelId="{CA7DB701-C8F4-471F-8CC1-8938DF952030}" type="presParOf" srcId="{44EB8F8E-58A3-4695-8F0E-C2DE2F0D7E05}" destId="{B9AE7326-0DA8-4FCD-B506-90CF2E424AA5}" srcOrd="1" destOrd="0" presId="urn:microsoft.com/office/officeart/2005/8/layout/vList5"/>
    <dgm:cxn modelId="{5A6A176E-6C7C-4FF9-A10F-35B9CDC6D7E5}" type="presParOf" srcId="{1C71EA26-9877-4113-985D-B62FA608060F}" destId="{4C6164DB-E265-4FB5-BD99-9999442D4A48}" srcOrd="1" destOrd="0" presId="urn:microsoft.com/office/officeart/2005/8/layout/vList5"/>
    <dgm:cxn modelId="{69E0C8C3-C57D-45C7-8E2B-9716A11BE356}" type="presParOf" srcId="{1C71EA26-9877-4113-985D-B62FA608060F}" destId="{F3AD8477-2B94-4A65-B833-244A1EA324BE}" srcOrd="2" destOrd="0" presId="urn:microsoft.com/office/officeart/2005/8/layout/vList5"/>
    <dgm:cxn modelId="{EF40FD60-0903-4297-907F-C67D2685397A}" type="presParOf" srcId="{F3AD8477-2B94-4A65-B833-244A1EA324BE}" destId="{801828D8-9252-4C62-8386-FA816C4EB630}" srcOrd="0" destOrd="0" presId="urn:microsoft.com/office/officeart/2005/8/layout/vList5"/>
    <dgm:cxn modelId="{DFA5DB30-0024-4E8B-A561-6F6FC195A006}" type="presParOf" srcId="{F3AD8477-2B94-4A65-B833-244A1EA324BE}" destId="{989DB50F-6802-4C72-91C9-BB8D1185812D}"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B67FCE3F-B326-43EB-BE89-1D659F31B55E}">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A Bill to amend Juvenile Justice Act introduced in the Parliament</a:t>
          </a:r>
          <a:endParaRPr lang="en-IN" sz="2000" b="1" dirty="0"/>
        </a:p>
      </dgm:t>
    </dgm:pt>
    <dgm:pt modelId="{A085CB01-6089-4668-AAE5-5AFBD339F7D8}" type="parTrans" cxnId="{C1206F78-51BF-4043-A952-ACEC0D9A9FC1}">
      <dgm:prSet/>
      <dgm:spPr/>
      <dgm:t>
        <a:bodyPr/>
        <a:lstStyle/>
        <a:p>
          <a:endParaRPr lang="en-IN" sz="1600"/>
        </a:p>
      </dgm:t>
    </dgm:pt>
    <dgm:pt modelId="{1E9D3A2F-408F-4D60-BABE-559817016C2C}" type="sibTrans" cxnId="{C1206F78-51BF-4043-A952-ACEC0D9A9FC1}">
      <dgm:prSet/>
      <dgm:spPr/>
      <dgm:t>
        <a:bodyPr/>
        <a:lstStyle/>
        <a:p>
          <a:endParaRPr lang="en-IN" sz="1600"/>
        </a:p>
      </dgm:t>
    </dgm:pt>
    <dgm:pt modelId="{F1391878-BC3D-4F97-A794-78B5F5C6B73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IN" sz="1600" i="1" u="sng" dirty="0" smtClean="0"/>
            <a:t>Its </a:t>
          </a:r>
          <a:r>
            <a:rPr lang="en-US" sz="1600" i="1" u="sng" dirty="0" smtClean="0"/>
            <a:t>salient features  are as under:</a:t>
          </a:r>
          <a:endParaRPr lang="en-IN" sz="1600" i="1" u="sng" dirty="0"/>
        </a:p>
      </dgm:t>
    </dgm:pt>
    <dgm:pt modelId="{3847DA95-431A-4ACE-86D1-D7B978FD17A9}" type="parTrans" cxnId="{E97C9FE8-74D7-4DED-ABF0-E771EB1D61D5}">
      <dgm:prSet/>
      <dgm:spPr/>
      <dgm:t>
        <a:bodyPr/>
        <a:lstStyle/>
        <a:p>
          <a:endParaRPr lang="en-IN" sz="1600"/>
        </a:p>
      </dgm:t>
    </dgm:pt>
    <dgm:pt modelId="{2D18547E-F3EC-434E-8CA0-ED36620892DF}" type="sibTrans" cxnId="{E97C9FE8-74D7-4DED-ABF0-E771EB1D61D5}">
      <dgm:prSet/>
      <dgm:spPr/>
      <dgm:t>
        <a:bodyPr/>
        <a:lstStyle/>
        <a:p>
          <a:endParaRPr lang="en-IN" sz="1600"/>
        </a:p>
      </dgm:t>
    </dgm:pt>
    <dgm:pt modelId="{FE4DB44D-FEEC-4093-A2D8-4FC112EC7766}">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Provision to get boys in the age group of 16-18 years, who have committed heinous crimes, tried as an Adult on the recommendation of Juvenile Justice Board.</a:t>
          </a:r>
          <a:endParaRPr lang="en-IN" sz="1600" dirty="0"/>
        </a:p>
      </dgm:t>
    </dgm:pt>
    <dgm:pt modelId="{1EA0C660-DBB1-494B-BD2F-3C949785419B}" type="parTrans" cxnId="{6D506E98-6C27-444F-A842-76DE8846ADFA}">
      <dgm:prSet/>
      <dgm:spPr/>
      <dgm:t>
        <a:bodyPr/>
        <a:lstStyle/>
        <a:p>
          <a:endParaRPr lang="en-IN" sz="1600"/>
        </a:p>
      </dgm:t>
    </dgm:pt>
    <dgm:pt modelId="{CA0C4EF4-877A-44E0-B190-61F224C5A34D}" type="sibTrans" cxnId="{6D506E98-6C27-444F-A842-76DE8846ADFA}">
      <dgm:prSet/>
      <dgm:spPr/>
      <dgm:t>
        <a:bodyPr/>
        <a:lstStyle/>
        <a:p>
          <a:endParaRPr lang="en-IN" sz="1600"/>
        </a:p>
      </dgm:t>
    </dgm:pt>
    <dgm:pt modelId="{9A025337-6A41-4E96-813D-3813EFD02D2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Amendment to existing Rules for adoption of children and revamping of the national website for adoption procedure </a:t>
          </a:r>
          <a:endParaRPr lang="en-IN" sz="2000" b="1" dirty="0"/>
        </a:p>
      </dgm:t>
    </dgm:pt>
    <dgm:pt modelId="{43512421-2391-4F35-A28D-A469E11B6E42}" type="parTrans" cxnId="{C59BC531-A65C-471E-BDB2-03EEFA9CC4CE}">
      <dgm:prSet/>
      <dgm:spPr/>
      <dgm:t>
        <a:bodyPr/>
        <a:lstStyle/>
        <a:p>
          <a:endParaRPr lang="en-IN" sz="1600"/>
        </a:p>
      </dgm:t>
    </dgm:pt>
    <dgm:pt modelId="{57111968-3536-431D-85B9-43550D215393}" type="sibTrans" cxnId="{C59BC531-A65C-471E-BDB2-03EEFA9CC4CE}">
      <dgm:prSet/>
      <dgm:spPr/>
      <dgm:t>
        <a:bodyPr/>
        <a:lstStyle/>
        <a:p>
          <a:endParaRPr lang="en-IN" sz="1600"/>
        </a:p>
      </dgm:t>
    </dgm:pt>
    <dgm:pt modelId="{7D1379C4-69A3-48B9-B4C9-5216F74414B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CARINGS – which has made the adoption process easier. Sensitization workshops are being organized all over India in 2015.</a:t>
          </a:r>
          <a:endParaRPr lang="en-IN" sz="1600" dirty="0"/>
        </a:p>
      </dgm:t>
    </dgm:pt>
    <dgm:pt modelId="{82FCCECB-A054-4B0C-9C70-C27F492776F6}" type="parTrans" cxnId="{E73993CF-49DF-4A9C-B611-73D44C01193F}">
      <dgm:prSet/>
      <dgm:spPr/>
      <dgm:t>
        <a:bodyPr/>
        <a:lstStyle/>
        <a:p>
          <a:endParaRPr lang="en-IN" sz="1600"/>
        </a:p>
      </dgm:t>
    </dgm:pt>
    <dgm:pt modelId="{89D08CCD-D11B-4F21-AFF6-EF204B53A17F}" type="sibTrans" cxnId="{E73993CF-49DF-4A9C-B611-73D44C01193F}">
      <dgm:prSet/>
      <dgm:spPr/>
      <dgm:t>
        <a:bodyPr/>
        <a:lstStyle/>
        <a:p>
          <a:endParaRPr lang="en-IN" sz="1600"/>
        </a:p>
      </dgm:t>
    </dgm:pt>
    <dgm:pt modelId="{46EA4916-072C-400F-9F37-C6725F47EADE}">
      <dgm:prSe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New Rules for easy and faster adoption of children.</a:t>
          </a:r>
          <a:endParaRPr lang="en-IN" sz="1600" dirty="0" smtClean="0"/>
        </a:p>
      </dgm:t>
    </dgm:pt>
    <dgm:pt modelId="{05663D4F-EFBF-46EF-A789-A42F75213EA6}" type="parTrans" cxnId="{92A99090-49C8-43B0-A7B2-5DC04EBF4472}">
      <dgm:prSet/>
      <dgm:spPr/>
      <dgm:t>
        <a:bodyPr/>
        <a:lstStyle/>
        <a:p>
          <a:endParaRPr lang="en-IN" sz="1600"/>
        </a:p>
      </dgm:t>
    </dgm:pt>
    <dgm:pt modelId="{F378D947-C49B-43A5-A37A-FE85452A1062}" type="sibTrans" cxnId="{92A99090-49C8-43B0-A7B2-5DC04EBF4472}">
      <dgm:prSet/>
      <dgm:spPr/>
      <dgm:t>
        <a:bodyPr/>
        <a:lstStyle/>
        <a:p>
          <a:endParaRPr lang="en-IN" sz="1600"/>
        </a:p>
      </dgm:t>
    </dgm:pt>
    <dgm:pt modelId="{7A0ED09E-535B-4CC3-96A0-B8D1F51F6D95}">
      <dgm:prSe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Introducing a new scheme for foster care for the first time in India to enable older children to get family based care till they get formally adopted.</a:t>
          </a:r>
          <a:endParaRPr lang="en-IN" sz="1600" dirty="0"/>
        </a:p>
      </dgm:t>
    </dgm:pt>
    <dgm:pt modelId="{25456B78-2B49-49CF-9FCC-581245F69A60}" type="parTrans" cxnId="{F353D858-CC33-4582-9938-2B849DE0BF46}">
      <dgm:prSet/>
      <dgm:spPr/>
      <dgm:t>
        <a:bodyPr/>
        <a:lstStyle/>
        <a:p>
          <a:endParaRPr lang="en-IN" sz="1600"/>
        </a:p>
      </dgm:t>
    </dgm:pt>
    <dgm:pt modelId="{87F510EB-7307-400D-BCC3-F2E772E0B6F2}" type="sibTrans" cxnId="{F353D858-CC33-4582-9938-2B849DE0BF46}">
      <dgm:prSet/>
      <dgm:spPr/>
      <dgm:t>
        <a:bodyPr/>
        <a:lstStyle/>
        <a:p>
          <a:endParaRPr lang="en-IN" sz="1600"/>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44EB8F8E-58A3-4695-8F0E-C2DE2F0D7E05}" type="pres">
      <dgm:prSet presAssocID="{B67FCE3F-B326-43EB-BE89-1D659F31B55E}" presName="linNode" presStyleCnt="0"/>
      <dgm:spPr/>
    </dgm:pt>
    <dgm:pt modelId="{7DF950A2-53FF-4983-8B2A-C551A2F804F8}" type="pres">
      <dgm:prSet presAssocID="{B67FCE3F-B326-43EB-BE89-1D659F31B55E}" presName="parentText" presStyleLbl="node1" presStyleIdx="0" presStyleCnt="2" custScaleX="155994" custScaleY="88725">
        <dgm:presLayoutVars>
          <dgm:chMax val="1"/>
          <dgm:bulletEnabled val="1"/>
        </dgm:presLayoutVars>
      </dgm:prSet>
      <dgm:spPr/>
      <dgm:t>
        <a:bodyPr/>
        <a:lstStyle/>
        <a:p>
          <a:endParaRPr lang="en-IN"/>
        </a:p>
      </dgm:t>
    </dgm:pt>
    <dgm:pt modelId="{B9AE7326-0DA8-4FCD-B506-90CF2E424AA5}" type="pres">
      <dgm:prSet presAssocID="{B67FCE3F-B326-43EB-BE89-1D659F31B55E}" presName="descendantText" presStyleLbl="alignAccFollowNode1" presStyleIdx="0" presStyleCnt="2" custScaleX="179697" custScaleY="89273">
        <dgm:presLayoutVars>
          <dgm:bulletEnabled val="1"/>
        </dgm:presLayoutVars>
      </dgm:prSet>
      <dgm:spPr/>
      <dgm:t>
        <a:bodyPr/>
        <a:lstStyle/>
        <a:p>
          <a:endParaRPr lang="en-IN"/>
        </a:p>
      </dgm:t>
    </dgm:pt>
    <dgm:pt modelId="{4C6164DB-E265-4FB5-BD99-9999442D4A48}" type="pres">
      <dgm:prSet presAssocID="{1E9D3A2F-408F-4D60-BABE-559817016C2C}" presName="sp" presStyleCnt="0"/>
      <dgm:spPr/>
    </dgm:pt>
    <dgm:pt modelId="{F3AD8477-2B94-4A65-B833-244A1EA324BE}" type="pres">
      <dgm:prSet presAssocID="{9A025337-6A41-4E96-813D-3813EFD02D20}" presName="linNode" presStyleCnt="0"/>
      <dgm:spPr/>
    </dgm:pt>
    <dgm:pt modelId="{801828D8-9252-4C62-8386-FA816C4EB630}" type="pres">
      <dgm:prSet presAssocID="{9A025337-6A41-4E96-813D-3813EFD02D20}" presName="parentText" presStyleLbl="node1" presStyleIdx="1" presStyleCnt="2" custScaleX="194052" custScaleY="77103">
        <dgm:presLayoutVars>
          <dgm:chMax val="1"/>
          <dgm:bulletEnabled val="1"/>
        </dgm:presLayoutVars>
      </dgm:prSet>
      <dgm:spPr/>
      <dgm:t>
        <a:bodyPr/>
        <a:lstStyle/>
        <a:p>
          <a:endParaRPr lang="en-IN"/>
        </a:p>
      </dgm:t>
    </dgm:pt>
    <dgm:pt modelId="{989DB50F-6802-4C72-91C9-BB8D1185812D}" type="pres">
      <dgm:prSet presAssocID="{9A025337-6A41-4E96-813D-3813EFD02D20}" presName="descendantText" presStyleLbl="alignAccFollowNode1" presStyleIdx="1" presStyleCnt="2" custScaleX="218683" custScaleY="46417" custLinFactNeighborX="12214" custLinFactNeighborY="1686">
        <dgm:presLayoutVars>
          <dgm:bulletEnabled val="1"/>
        </dgm:presLayoutVars>
      </dgm:prSet>
      <dgm:spPr/>
      <dgm:t>
        <a:bodyPr/>
        <a:lstStyle/>
        <a:p>
          <a:endParaRPr lang="en-IN"/>
        </a:p>
      </dgm:t>
    </dgm:pt>
  </dgm:ptLst>
  <dgm:cxnLst>
    <dgm:cxn modelId="{7F446562-2A9B-461F-97E5-A8F70A56DBB9}" type="presOf" srcId="{7A0ED09E-535B-4CC3-96A0-B8D1F51F6D95}" destId="{B9AE7326-0DA8-4FCD-B506-90CF2E424AA5}" srcOrd="0" destOrd="3" presId="urn:microsoft.com/office/officeart/2005/8/layout/vList5"/>
    <dgm:cxn modelId="{6D506E98-6C27-444F-A842-76DE8846ADFA}" srcId="{B67FCE3F-B326-43EB-BE89-1D659F31B55E}" destId="{FE4DB44D-FEEC-4093-A2D8-4FC112EC7766}" srcOrd="1" destOrd="0" parTransId="{1EA0C660-DBB1-494B-BD2F-3C949785419B}" sibTransId="{CA0C4EF4-877A-44E0-B190-61F224C5A34D}"/>
    <dgm:cxn modelId="{A0F8A096-CF88-422C-AB0B-6A5B91DE1682}" type="presOf" srcId="{4C3B5A2B-2AC0-4C74-AF16-7B098E238D60}" destId="{1C71EA26-9877-4113-985D-B62FA608060F}" srcOrd="0" destOrd="0" presId="urn:microsoft.com/office/officeart/2005/8/layout/vList5"/>
    <dgm:cxn modelId="{92A99090-49C8-43B0-A7B2-5DC04EBF4472}" srcId="{B67FCE3F-B326-43EB-BE89-1D659F31B55E}" destId="{46EA4916-072C-400F-9F37-C6725F47EADE}" srcOrd="2" destOrd="0" parTransId="{05663D4F-EFBF-46EF-A789-A42F75213EA6}" sibTransId="{F378D947-C49B-43A5-A37A-FE85452A1062}"/>
    <dgm:cxn modelId="{1FC88CDF-CD25-489B-B99C-ADB91F898119}" type="presOf" srcId="{9A025337-6A41-4E96-813D-3813EFD02D20}" destId="{801828D8-9252-4C62-8386-FA816C4EB630}" srcOrd="0" destOrd="0" presId="urn:microsoft.com/office/officeart/2005/8/layout/vList5"/>
    <dgm:cxn modelId="{ED4A443C-483F-4ACB-BC50-2B5DB0C9B940}" type="presOf" srcId="{46EA4916-072C-400F-9F37-C6725F47EADE}" destId="{B9AE7326-0DA8-4FCD-B506-90CF2E424AA5}" srcOrd="0" destOrd="2" presId="urn:microsoft.com/office/officeart/2005/8/layout/vList5"/>
    <dgm:cxn modelId="{E73993CF-49DF-4A9C-B611-73D44C01193F}" srcId="{9A025337-6A41-4E96-813D-3813EFD02D20}" destId="{7D1379C4-69A3-48B9-B4C9-5216F74414BA}" srcOrd="0" destOrd="0" parTransId="{82FCCECB-A054-4B0C-9C70-C27F492776F6}" sibTransId="{89D08CCD-D11B-4F21-AFF6-EF204B53A17F}"/>
    <dgm:cxn modelId="{E0FCAF4B-1572-4B9D-B722-2B939D5BE7F7}" type="presOf" srcId="{F1391878-BC3D-4F97-A794-78B5F5C6B733}" destId="{B9AE7326-0DA8-4FCD-B506-90CF2E424AA5}" srcOrd="0" destOrd="0" presId="urn:microsoft.com/office/officeart/2005/8/layout/vList5"/>
    <dgm:cxn modelId="{F353D858-CC33-4582-9938-2B849DE0BF46}" srcId="{B67FCE3F-B326-43EB-BE89-1D659F31B55E}" destId="{7A0ED09E-535B-4CC3-96A0-B8D1F51F6D95}" srcOrd="3" destOrd="0" parTransId="{25456B78-2B49-49CF-9FCC-581245F69A60}" sibTransId="{87F510EB-7307-400D-BCC3-F2E772E0B6F2}"/>
    <dgm:cxn modelId="{C59BC531-A65C-471E-BDB2-03EEFA9CC4CE}" srcId="{4C3B5A2B-2AC0-4C74-AF16-7B098E238D60}" destId="{9A025337-6A41-4E96-813D-3813EFD02D20}" srcOrd="1" destOrd="0" parTransId="{43512421-2391-4F35-A28D-A469E11B6E42}" sibTransId="{57111968-3536-431D-85B9-43550D215393}"/>
    <dgm:cxn modelId="{BE473363-F31F-4879-AAF3-FAD605D0A29F}" type="presOf" srcId="{B67FCE3F-B326-43EB-BE89-1D659F31B55E}" destId="{7DF950A2-53FF-4983-8B2A-C551A2F804F8}" srcOrd="0" destOrd="0" presId="urn:microsoft.com/office/officeart/2005/8/layout/vList5"/>
    <dgm:cxn modelId="{C1206F78-51BF-4043-A952-ACEC0D9A9FC1}" srcId="{4C3B5A2B-2AC0-4C74-AF16-7B098E238D60}" destId="{B67FCE3F-B326-43EB-BE89-1D659F31B55E}" srcOrd="0" destOrd="0" parTransId="{A085CB01-6089-4668-AAE5-5AFBD339F7D8}" sibTransId="{1E9D3A2F-408F-4D60-BABE-559817016C2C}"/>
    <dgm:cxn modelId="{E97C9FE8-74D7-4DED-ABF0-E771EB1D61D5}" srcId="{B67FCE3F-B326-43EB-BE89-1D659F31B55E}" destId="{F1391878-BC3D-4F97-A794-78B5F5C6B733}" srcOrd="0" destOrd="0" parTransId="{3847DA95-431A-4ACE-86D1-D7B978FD17A9}" sibTransId="{2D18547E-F3EC-434E-8CA0-ED36620892DF}"/>
    <dgm:cxn modelId="{1A948A0A-03A4-4015-9193-7B97C5E7CFB9}" type="presOf" srcId="{FE4DB44D-FEEC-4093-A2D8-4FC112EC7766}" destId="{B9AE7326-0DA8-4FCD-B506-90CF2E424AA5}" srcOrd="0" destOrd="1" presId="urn:microsoft.com/office/officeart/2005/8/layout/vList5"/>
    <dgm:cxn modelId="{767889DC-320A-4B0C-A288-88CB3AA7DCB8}" type="presOf" srcId="{7D1379C4-69A3-48B9-B4C9-5216F74414BA}" destId="{989DB50F-6802-4C72-91C9-BB8D1185812D}" srcOrd="0" destOrd="0" presId="urn:microsoft.com/office/officeart/2005/8/layout/vList5"/>
    <dgm:cxn modelId="{A69CE058-A57B-44DF-A1D2-C05EDF5087CD}" type="presParOf" srcId="{1C71EA26-9877-4113-985D-B62FA608060F}" destId="{44EB8F8E-58A3-4695-8F0E-C2DE2F0D7E05}" srcOrd="0" destOrd="0" presId="urn:microsoft.com/office/officeart/2005/8/layout/vList5"/>
    <dgm:cxn modelId="{189D9675-E0EB-49C1-A2FB-70995AAD4185}" type="presParOf" srcId="{44EB8F8E-58A3-4695-8F0E-C2DE2F0D7E05}" destId="{7DF950A2-53FF-4983-8B2A-C551A2F804F8}" srcOrd="0" destOrd="0" presId="urn:microsoft.com/office/officeart/2005/8/layout/vList5"/>
    <dgm:cxn modelId="{5B7BC290-DD28-4270-A561-CBA59246251E}" type="presParOf" srcId="{44EB8F8E-58A3-4695-8F0E-C2DE2F0D7E05}" destId="{B9AE7326-0DA8-4FCD-B506-90CF2E424AA5}" srcOrd="1" destOrd="0" presId="urn:microsoft.com/office/officeart/2005/8/layout/vList5"/>
    <dgm:cxn modelId="{112CDE81-4767-4A45-8B46-252F97057187}" type="presParOf" srcId="{1C71EA26-9877-4113-985D-B62FA608060F}" destId="{4C6164DB-E265-4FB5-BD99-9999442D4A48}" srcOrd="1" destOrd="0" presId="urn:microsoft.com/office/officeart/2005/8/layout/vList5"/>
    <dgm:cxn modelId="{20F817FD-FBC2-4D97-86C3-62FC0BF9AE5D}" type="presParOf" srcId="{1C71EA26-9877-4113-985D-B62FA608060F}" destId="{F3AD8477-2B94-4A65-B833-244A1EA324BE}" srcOrd="2" destOrd="0" presId="urn:microsoft.com/office/officeart/2005/8/layout/vList5"/>
    <dgm:cxn modelId="{233F1C5D-E966-41B0-905F-F6080F9FCCBA}" type="presParOf" srcId="{F3AD8477-2B94-4A65-B833-244A1EA324BE}" destId="{801828D8-9252-4C62-8386-FA816C4EB630}" srcOrd="0" destOrd="0" presId="urn:microsoft.com/office/officeart/2005/8/layout/vList5"/>
    <dgm:cxn modelId="{BCF1A4E5-2946-4E4B-B178-560DEEF74E37}" type="presParOf" srcId="{F3AD8477-2B94-4A65-B833-244A1EA324BE}" destId="{989DB50F-6802-4C72-91C9-BB8D1185812D}"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A9162951-982B-4A40-8255-260ECBF4C8D0}">
      <dgm:prSet phldrT="[Text]" custT="1">
        <dgm:style>
          <a:lnRef idx="1">
            <a:schemeClr val="accent6"/>
          </a:lnRef>
          <a:fillRef idx="3">
            <a:schemeClr val="accent6"/>
          </a:fillRef>
          <a:effectRef idx="2">
            <a:schemeClr val="accent6"/>
          </a:effectRef>
          <a:fontRef idx="minor">
            <a:schemeClr val="lt1"/>
          </a:fontRef>
        </dgm:style>
      </dgm:prSet>
      <dgm:spPr/>
      <dgm:t>
        <a:bodyPr/>
        <a:lstStyle/>
        <a:p>
          <a:pPr algn="l"/>
          <a:r>
            <a:rPr lang="en-US" sz="2000" b="1" dirty="0" smtClean="0"/>
            <a:t>Detailed proposal for establishing One Stop Crisis </a:t>
          </a:r>
          <a:r>
            <a:rPr lang="en-US" sz="2000" b="1" dirty="0" err="1" smtClean="0"/>
            <a:t>centres</a:t>
          </a:r>
          <a:r>
            <a:rPr lang="en-US" sz="2000" b="1" dirty="0" smtClean="0"/>
            <a:t> for women affected by violence submitted to Cabinet for consideration.</a:t>
          </a:r>
          <a:endParaRPr lang="en-IN" sz="2000" b="1" dirty="0"/>
        </a:p>
      </dgm:t>
    </dgm:pt>
    <dgm:pt modelId="{B25FB6BC-6E59-4DEB-AE06-8A262753E5BA}" type="parTrans" cxnId="{FDDFF5A8-ED4D-4F74-863B-FD106403F056}">
      <dgm:prSet/>
      <dgm:spPr/>
      <dgm:t>
        <a:bodyPr/>
        <a:lstStyle/>
        <a:p>
          <a:endParaRPr lang="en-IN" sz="1600"/>
        </a:p>
      </dgm:t>
    </dgm:pt>
    <dgm:pt modelId="{D7C7A0E7-92E3-41A1-A49E-00D9A204B328}" type="sibTrans" cxnId="{FDDFF5A8-ED4D-4F74-863B-FD106403F056}">
      <dgm:prSet/>
      <dgm:spPr/>
      <dgm:t>
        <a:bodyPr/>
        <a:lstStyle/>
        <a:p>
          <a:endParaRPr lang="en-IN" sz="1600"/>
        </a:p>
      </dgm:t>
    </dgm:pt>
    <dgm:pt modelId="{9B64EE81-990D-4ACF-B9D4-118A433E55B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Detailed proposal for establishing One Stop Crisis </a:t>
          </a:r>
          <a:r>
            <a:rPr lang="en-US" sz="1600" dirty="0" err="1" smtClean="0"/>
            <a:t>centres</a:t>
          </a:r>
          <a:r>
            <a:rPr lang="en-US" sz="1600" dirty="0" smtClean="0"/>
            <a:t> for women affected by violence in each district of the country formulated  and submitted to Cabinet for consideration.</a:t>
          </a:r>
          <a:endParaRPr lang="en-IN" sz="1600" dirty="0"/>
        </a:p>
      </dgm:t>
    </dgm:pt>
    <dgm:pt modelId="{B31B18B5-6B35-4960-846F-32178881FE7C}" type="parTrans" cxnId="{8500BCA0-A003-4016-92C8-979554938E24}">
      <dgm:prSet/>
      <dgm:spPr/>
      <dgm:t>
        <a:bodyPr/>
        <a:lstStyle/>
        <a:p>
          <a:endParaRPr lang="en-IN" sz="1600"/>
        </a:p>
      </dgm:t>
    </dgm:pt>
    <dgm:pt modelId="{87D8FF48-D3E8-45AC-8F44-F792A836EB90}" type="sibTrans" cxnId="{8500BCA0-A003-4016-92C8-979554938E24}">
      <dgm:prSet/>
      <dgm:spPr/>
      <dgm:t>
        <a:bodyPr/>
        <a:lstStyle/>
        <a:p>
          <a:endParaRPr lang="en-IN" sz="1600"/>
        </a:p>
      </dgm:t>
    </dgm:pt>
    <dgm:pt modelId="{E369754F-434C-467A-97D8-62A82C58EFB9}">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All India women Helpline </a:t>
          </a:r>
          <a:endParaRPr lang="en-IN" sz="2000" b="1" dirty="0"/>
        </a:p>
      </dgm:t>
    </dgm:pt>
    <dgm:pt modelId="{39651460-0E30-4BF6-91F7-FE7474600259}" type="parTrans" cxnId="{53D93541-3F7A-44BF-BF33-76BD239307F2}">
      <dgm:prSet/>
      <dgm:spPr/>
      <dgm:t>
        <a:bodyPr/>
        <a:lstStyle/>
        <a:p>
          <a:endParaRPr lang="en-IN" sz="1600"/>
        </a:p>
      </dgm:t>
    </dgm:pt>
    <dgm:pt modelId="{4AC3A7A9-91EF-4787-88B2-AFC94A626D00}" type="sibTrans" cxnId="{53D93541-3F7A-44BF-BF33-76BD239307F2}">
      <dgm:prSet/>
      <dgm:spPr/>
      <dgm:t>
        <a:bodyPr/>
        <a:lstStyle/>
        <a:p>
          <a:endParaRPr lang="en-IN" sz="1600"/>
        </a:p>
      </dgm:t>
    </dgm:pt>
    <dgm:pt modelId="{79BF4924-447E-4B38-A6ED-776748DDFA99}">
      <dgm:prSet phldrT="[Text]" custT="1">
        <dgm:style>
          <a:lnRef idx="2">
            <a:schemeClr val="accent6"/>
          </a:lnRef>
          <a:fillRef idx="1">
            <a:schemeClr val="lt1"/>
          </a:fillRef>
          <a:effectRef idx="0">
            <a:schemeClr val="accent6"/>
          </a:effectRef>
          <a:fontRef idx="minor">
            <a:schemeClr val="dk1"/>
          </a:fontRef>
        </dgm:style>
      </dgm:prSet>
      <dgm:spPr/>
      <dgm:t>
        <a:bodyPr/>
        <a:lstStyle/>
        <a:p>
          <a:endParaRPr lang="en-IN" sz="1200" dirty="0"/>
        </a:p>
      </dgm:t>
    </dgm:pt>
    <dgm:pt modelId="{D769212C-8327-438D-9E9B-A76FE37B2A41}" type="parTrans" cxnId="{7A16D8B2-01B3-42D2-8391-42F54697AFAA}">
      <dgm:prSet/>
      <dgm:spPr/>
      <dgm:t>
        <a:bodyPr/>
        <a:lstStyle/>
        <a:p>
          <a:endParaRPr lang="en-IN" sz="1600"/>
        </a:p>
      </dgm:t>
    </dgm:pt>
    <dgm:pt modelId="{2039572D-CBD8-4A69-98CF-B67250915D08}" type="sibTrans" cxnId="{7A16D8B2-01B3-42D2-8391-42F54697AFAA}">
      <dgm:prSet/>
      <dgm:spPr/>
      <dgm:t>
        <a:bodyPr/>
        <a:lstStyle/>
        <a:p>
          <a:endParaRPr lang="en-IN" sz="1600"/>
        </a:p>
      </dgm:t>
    </dgm:pt>
    <dgm:pt modelId="{2154A4F4-BCE8-4B47-A6BB-8909C6FA7B30}">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All India women Helpline being revamped and to be dove-tailed along with the one stop crisis centre.</a:t>
          </a:r>
          <a:r>
            <a:rPr lang="en-IN" sz="1600" dirty="0" smtClean="0"/>
            <a:t> </a:t>
          </a:r>
          <a:endParaRPr lang="en-IN" sz="1600" dirty="0"/>
        </a:p>
      </dgm:t>
    </dgm:pt>
    <dgm:pt modelId="{5A8230AF-888F-4DF8-8658-8AC9642F180E}" type="parTrans" cxnId="{FE203D86-D388-42FF-B0CA-291C055C9919}">
      <dgm:prSet/>
      <dgm:spPr/>
      <dgm:t>
        <a:bodyPr/>
        <a:lstStyle/>
        <a:p>
          <a:endParaRPr lang="en-IN" sz="1600"/>
        </a:p>
      </dgm:t>
    </dgm:pt>
    <dgm:pt modelId="{061204C9-3FD8-4977-9DFA-13F5F565A099}" type="sibTrans" cxnId="{FE203D86-D388-42FF-B0CA-291C055C9919}">
      <dgm:prSet/>
      <dgm:spPr/>
      <dgm:t>
        <a:bodyPr/>
        <a:lstStyle/>
        <a:p>
          <a:endParaRPr lang="en-IN" sz="1600"/>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1ACAC3E7-DD8E-49EB-A0E5-6FFE9BC90AD3}" type="pres">
      <dgm:prSet presAssocID="{A9162951-982B-4A40-8255-260ECBF4C8D0}" presName="linNode" presStyleCnt="0"/>
      <dgm:spPr/>
    </dgm:pt>
    <dgm:pt modelId="{B961B2D9-B22B-4937-9DAE-6126A493A353}" type="pres">
      <dgm:prSet presAssocID="{A9162951-982B-4A40-8255-260ECBF4C8D0}" presName="parentText" presStyleLbl="node1" presStyleIdx="0" presStyleCnt="2" custScaleX="137090" custScaleY="90604">
        <dgm:presLayoutVars>
          <dgm:chMax val="1"/>
          <dgm:bulletEnabled val="1"/>
        </dgm:presLayoutVars>
      </dgm:prSet>
      <dgm:spPr/>
      <dgm:t>
        <a:bodyPr/>
        <a:lstStyle/>
        <a:p>
          <a:endParaRPr lang="en-IN"/>
        </a:p>
      </dgm:t>
    </dgm:pt>
    <dgm:pt modelId="{5199C3B8-5FEF-4979-AAEB-00BD8481405C}" type="pres">
      <dgm:prSet presAssocID="{A9162951-982B-4A40-8255-260ECBF4C8D0}" presName="descendantText" presStyleLbl="alignAccFollowNode1" presStyleIdx="0" presStyleCnt="2" custScaleX="147914" custScaleY="70608" custLinFactNeighborX="10381" custLinFactNeighborY="365">
        <dgm:presLayoutVars>
          <dgm:bulletEnabled val="1"/>
        </dgm:presLayoutVars>
      </dgm:prSet>
      <dgm:spPr/>
      <dgm:t>
        <a:bodyPr/>
        <a:lstStyle/>
        <a:p>
          <a:endParaRPr lang="en-IN"/>
        </a:p>
      </dgm:t>
    </dgm:pt>
    <dgm:pt modelId="{CFBDCEDD-C693-4147-871C-4274E57D8F6A}" type="pres">
      <dgm:prSet presAssocID="{D7C7A0E7-92E3-41A1-A49E-00D9A204B328}" presName="sp" presStyleCnt="0"/>
      <dgm:spPr/>
    </dgm:pt>
    <dgm:pt modelId="{055D19D6-C70F-4A56-BF89-7808B834FCD4}" type="pres">
      <dgm:prSet presAssocID="{E369754F-434C-467A-97D8-62A82C58EFB9}" presName="linNode" presStyleCnt="0"/>
      <dgm:spPr/>
    </dgm:pt>
    <dgm:pt modelId="{46DA3704-356C-4D30-8D1A-FBCA73A77B3B}" type="pres">
      <dgm:prSet presAssocID="{E369754F-434C-467A-97D8-62A82C58EFB9}" presName="parentText" presStyleLbl="node1" presStyleIdx="1" presStyleCnt="2" custScaleX="138272" custScaleY="89791">
        <dgm:presLayoutVars>
          <dgm:chMax val="1"/>
          <dgm:bulletEnabled val="1"/>
        </dgm:presLayoutVars>
      </dgm:prSet>
      <dgm:spPr/>
      <dgm:t>
        <a:bodyPr/>
        <a:lstStyle/>
        <a:p>
          <a:endParaRPr lang="en-IN"/>
        </a:p>
      </dgm:t>
    </dgm:pt>
    <dgm:pt modelId="{7F0A0260-9093-4692-87D0-230EE711D7C4}" type="pres">
      <dgm:prSet presAssocID="{E369754F-434C-467A-97D8-62A82C58EFB9}" presName="descendantText" presStyleLbl="alignAccFollowNode1" presStyleIdx="1" presStyleCnt="2" custScaleX="147914" custScaleY="70608">
        <dgm:presLayoutVars>
          <dgm:bulletEnabled val="1"/>
        </dgm:presLayoutVars>
      </dgm:prSet>
      <dgm:spPr/>
      <dgm:t>
        <a:bodyPr/>
        <a:lstStyle/>
        <a:p>
          <a:endParaRPr lang="en-IN"/>
        </a:p>
      </dgm:t>
    </dgm:pt>
  </dgm:ptLst>
  <dgm:cxnLst>
    <dgm:cxn modelId="{6F8AA1F6-F9B9-41B5-8240-308C54768E80}" type="presOf" srcId="{79BF4924-447E-4B38-A6ED-776748DDFA99}" destId="{7F0A0260-9093-4692-87D0-230EE711D7C4}" srcOrd="0" destOrd="0" presId="urn:microsoft.com/office/officeart/2005/8/layout/vList5"/>
    <dgm:cxn modelId="{089EFB8B-A0FF-40F1-B8D5-DF846B3CF8E9}" type="presOf" srcId="{4C3B5A2B-2AC0-4C74-AF16-7B098E238D60}" destId="{1C71EA26-9877-4113-985D-B62FA608060F}" srcOrd="0" destOrd="0" presId="urn:microsoft.com/office/officeart/2005/8/layout/vList5"/>
    <dgm:cxn modelId="{53D93541-3F7A-44BF-BF33-76BD239307F2}" srcId="{4C3B5A2B-2AC0-4C74-AF16-7B098E238D60}" destId="{E369754F-434C-467A-97D8-62A82C58EFB9}" srcOrd="1" destOrd="0" parTransId="{39651460-0E30-4BF6-91F7-FE7474600259}" sibTransId="{4AC3A7A9-91EF-4787-88B2-AFC94A626D00}"/>
    <dgm:cxn modelId="{EA774F80-E225-4F15-B272-7856FF74B472}" type="presOf" srcId="{9B64EE81-990D-4ACF-B9D4-118A433E55B3}" destId="{5199C3B8-5FEF-4979-AAEB-00BD8481405C}" srcOrd="0" destOrd="0" presId="urn:microsoft.com/office/officeart/2005/8/layout/vList5"/>
    <dgm:cxn modelId="{FE203D86-D388-42FF-B0CA-291C055C9919}" srcId="{E369754F-434C-467A-97D8-62A82C58EFB9}" destId="{2154A4F4-BCE8-4B47-A6BB-8909C6FA7B30}" srcOrd="1" destOrd="0" parTransId="{5A8230AF-888F-4DF8-8658-8AC9642F180E}" sibTransId="{061204C9-3FD8-4977-9DFA-13F5F565A099}"/>
    <dgm:cxn modelId="{58B4B34E-A44D-4BAE-A9EF-1D70B33A6EE2}" type="presOf" srcId="{2154A4F4-BCE8-4B47-A6BB-8909C6FA7B30}" destId="{7F0A0260-9093-4692-87D0-230EE711D7C4}" srcOrd="0" destOrd="1" presId="urn:microsoft.com/office/officeart/2005/8/layout/vList5"/>
    <dgm:cxn modelId="{FDDFF5A8-ED4D-4F74-863B-FD106403F056}" srcId="{4C3B5A2B-2AC0-4C74-AF16-7B098E238D60}" destId="{A9162951-982B-4A40-8255-260ECBF4C8D0}" srcOrd="0" destOrd="0" parTransId="{B25FB6BC-6E59-4DEB-AE06-8A262753E5BA}" sibTransId="{D7C7A0E7-92E3-41A1-A49E-00D9A204B328}"/>
    <dgm:cxn modelId="{710FE16B-5E7A-4543-902C-FEE9683B7E50}" type="presOf" srcId="{E369754F-434C-467A-97D8-62A82C58EFB9}" destId="{46DA3704-356C-4D30-8D1A-FBCA73A77B3B}" srcOrd="0" destOrd="0" presId="urn:microsoft.com/office/officeart/2005/8/layout/vList5"/>
    <dgm:cxn modelId="{8500BCA0-A003-4016-92C8-979554938E24}" srcId="{A9162951-982B-4A40-8255-260ECBF4C8D0}" destId="{9B64EE81-990D-4ACF-B9D4-118A433E55B3}" srcOrd="0" destOrd="0" parTransId="{B31B18B5-6B35-4960-846F-32178881FE7C}" sibTransId="{87D8FF48-D3E8-45AC-8F44-F792A836EB90}"/>
    <dgm:cxn modelId="{7A16D8B2-01B3-42D2-8391-42F54697AFAA}" srcId="{E369754F-434C-467A-97D8-62A82C58EFB9}" destId="{79BF4924-447E-4B38-A6ED-776748DDFA99}" srcOrd="0" destOrd="0" parTransId="{D769212C-8327-438D-9E9B-A76FE37B2A41}" sibTransId="{2039572D-CBD8-4A69-98CF-B67250915D08}"/>
    <dgm:cxn modelId="{F0B7D525-8ADB-4D9B-BA62-DFF5CBA8E173}" type="presOf" srcId="{A9162951-982B-4A40-8255-260ECBF4C8D0}" destId="{B961B2D9-B22B-4937-9DAE-6126A493A353}" srcOrd="0" destOrd="0" presId="urn:microsoft.com/office/officeart/2005/8/layout/vList5"/>
    <dgm:cxn modelId="{0C9FE7EE-95AE-48AD-B0A7-BB84C77A674E}" type="presParOf" srcId="{1C71EA26-9877-4113-985D-B62FA608060F}" destId="{1ACAC3E7-DD8E-49EB-A0E5-6FFE9BC90AD3}" srcOrd="0" destOrd="0" presId="urn:microsoft.com/office/officeart/2005/8/layout/vList5"/>
    <dgm:cxn modelId="{58CBBC0E-5CB9-4FE2-926C-3C947F4DE69F}" type="presParOf" srcId="{1ACAC3E7-DD8E-49EB-A0E5-6FFE9BC90AD3}" destId="{B961B2D9-B22B-4937-9DAE-6126A493A353}" srcOrd="0" destOrd="0" presId="urn:microsoft.com/office/officeart/2005/8/layout/vList5"/>
    <dgm:cxn modelId="{482411D5-2B53-4A81-8AA9-93EA83CC918B}" type="presParOf" srcId="{1ACAC3E7-DD8E-49EB-A0E5-6FFE9BC90AD3}" destId="{5199C3B8-5FEF-4979-AAEB-00BD8481405C}" srcOrd="1" destOrd="0" presId="urn:microsoft.com/office/officeart/2005/8/layout/vList5"/>
    <dgm:cxn modelId="{B0FDB8EC-DE81-4425-8AD0-3ADCA077A290}" type="presParOf" srcId="{1C71EA26-9877-4113-985D-B62FA608060F}" destId="{CFBDCEDD-C693-4147-871C-4274E57D8F6A}" srcOrd="1" destOrd="0" presId="urn:microsoft.com/office/officeart/2005/8/layout/vList5"/>
    <dgm:cxn modelId="{D18FA51A-2316-487F-8D7A-F8523B9B70EF}" type="presParOf" srcId="{1C71EA26-9877-4113-985D-B62FA608060F}" destId="{055D19D6-C70F-4A56-BF89-7808B834FCD4}" srcOrd="2" destOrd="0" presId="urn:microsoft.com/office/officeart/2005/8/layout/vList5"/>
    <dgm:cxn modelId="{364EA113-440B-4B01-88B4-884357504D76}" type="presParOf" srcId="{055D19D6-C70F-4A56-BF89-7808B834FCD4}" destId="{46DA3704-356C-4D30-8D1A-FBCA73A77B3B}" srcOrd="0" destOrd="0" presId="urn:microsoft.com/office/officeart/2005/8/layout/vList5"/>
    <dgm:cxn modelId="{0BF4DE8B-BB83-402E-BA83-2930A1B95432}" type="presParOf" srcId="{055D19D6-C70F-4A56-BF89-7808B834FCD4}" destId="{7F0A0260-9093-4692-87D0-230EE711D7C4}"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Lst>
  <dgm:cxnLst>
    <dgm:cxn modelId="{E351CCED-BEF0-4068-BF05-73E22B821A6B}" type="presOf" srcId="{4C3B5A2B-2AC0-4C74-AF16-7B098E238D60}" destId="{1C71EA26-9877-4113-985D-B62FA608060F}" srcOrd="0"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3CA6DCD8-1A4C-4AD6-A476-DD59DC0B3CB7}">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Guidelines for protection of the runaway children </a:t>
          </a:r>
          <a:endParaRPr lang="en-IN" sz="2000" b="1" dirty="0"/>
        </a:p>
      </dgm:t>
    </dgm:pt>
    <dgm:pt modelId="{3D37BAE2-ECAE-4B76-B59E-518217A26C5E}" type="parTrans" cxnId="{C188B64C-F4D3-46F2-88F5-49775DBC7B10}">
      <dgm:prSet/>
      <dgm:spPr/>
      <dgm:t>
        <a:bodyPr/>
        <a:lstStyle/>
        <a:p>
          <a:endParaRPr lang="en-IN"/>
        </a:p>
      </dgm:t>
    </dgm:pt>
    <dgm:pt modelId="{88943952-B23B-4031-A74A-F831F9A14A9D}" type="sibTrans" cxnId="{C188B64C-F4D3-46F2-88F5-49775DBC7B10}">
      <dgm:prSet/>
      <dgm:spPr/>
      <dgm:t>
        <a:bodyPr/>
        <a:lstStyle/>
        <a:p>
          <a:endParaRPr lang="en-IN"/>
        </a:p>
      </dgm:t>
    </dgm:pt>
    <dgm:pt modelId="{1CDA8AD5-7BFB-4FBD-8B99-807D067C97F5}">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New guidelines for protection of the runaway children (who generally use railways) being formulated in consultation with Ministry of Railways.</a:t>
          </a:r>
          <a:endParaRPr lang="en-IN" sz="1200" dirty="0"/>
        </a:p>
      </dgm:t>
    </dgm:pt>
    <dgm:pt modelId="{C12A5842-A857-4A2D-AFC3-262C8CE324E4}" type="parTrans" cxnId="{F25A77F9-1C08-4833-8F7C-EE8E1617AB3D}">
      <dgm:prSet/>
      <dgm:spPr/>
      <dgm:t>
        <a:bodyPr/>
        <a:lstStyle/>
        <a:p>
          <a:endParaRPr lang="en-IN"/>
        </a:p>
      </dgm:t>
    </dgm:pt>
    <dgm:pt modelId="{6F692DF9-B22B-4E8E-99AC-A8AADE6F7B3D}" type="sibTrans" cxnId="{F25A77F9-1C08-4833-8F7C-EE8E1617AB3D}">
      <dgm:prSet/>
      <dgm:spPr/>
      <dgm:t>
        <a:bodyPr/>
        <a:lstStyle/>
        <a:p>
          <a:endParaRPr lang="en-IN"/>
        </a:p>
      </dgm:t>
    </dgm:pt>
    <dgm:pt modelId="{213907FC-B82B-43A7-9BFE-A40457360835}">
      <dgm:prSet phldrT="[Text]">
        <dgm:style>
          <a:lnRef idx="2">
            <a:schemeClr val="accent6"/>
          </a:lnRef>
          <a:fillRef idx="1">
            <a:schemeClr val="lt1"/>
          </a:fillRef>
          <a:effectRef idx="0">
            <a:schemeClr val="accent6"/>
          </a:effectRef>
          <a:fontRef idx="minor">
            <a:schemeClr val="dk1"/>
          </a:fontRef>
        </dgm:style>
      </dgm:prSet>
      <dgm:spPr/>
      <dgm:t>
        <a:bodyPr/>
        <a:lstStyle/>
        <a:p>
          <a:endParaRPr lang="en-IN" sz="700" dirty="0"/>
        </a:p>
      </dgm:t>
    </dgm:pt>
    <dgm:pt modelId="{975DE11D-64EE-44C7-AACA-FAD9DBCF1003}" type="parTrans" cxnId="{095B98C1-BACE-48DD-9ABD-F2A915676E7C}">
      <dgm:prSet/>
      <dgm:spPr/>
      <dgm:t>
        <a:bodyPr/>
        <a:lstStyle/>
        <a:p>
          <a:endParaRPr lang="en-IN"/>
        </a:p>
      </dgm:t>
    </dgm:pt>
    <dgm:pt modelId="{7603D3E0-76E8-4747-93BD-79661849C3FC}" type="sibTrans" cxnId="{095B98C1-BACE-48DD-9ABD-F2A915676E7C}">
      <dgm:prSet/>
      <dgm:spPr/>
      <dgm:t>
        <a:bodyPr/>
        <a:lstStyle/>
        <a:p>
          <a:endParaRPr lang="en-IN"/>
        </a:p>
      </dgm:t>
    </dgm:pt>
    <dgm:pt modelId="{829256B5-00CF-496A-B8EE-6BDC7B5A2A46}">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IN" sz="2000" b="1" dirty="0" smtClean="0"/>
            <a:t>TRACKCHILD-</a:t>
          </a:r>
          <a:r>
            <a:rPr lang="en-US" sz="2000" b="1" dirty="0" smtClean="0"/>
            <a:t>Public website for Missing Children  </a:t>
          </a:r>
          <a:endParaRPr lang="en-IN" sz="2000" b="1" dirty="0"/>
        </a:p>
      </dgm:t>
    </dgm:pt>
    <dgm:pt modelId="{04E3E3E5-0DE0-4F7B-AFED-99D2C19689DA}" type="parTrans" cxnId="{04CB6CE0-1EFE-49D3-800C-D669623D5778}">
      <dgm:prSet/>
      <dgm:spPr/>
      <dgm:t>
        <a:bodyPr/>
        <a:lstStyle/>
        <a:p>
          <a:endParaRPr lang="en-IN"/>
        </a:p>
      </dgm:t>
    </dgm:pt>
    <dgm:pt modelId="{7AF1D6D3-F52E-4E56-BF76-E967B4CB7286}" type="sibTrans" cxnId="{04CB6CE0-1EFE-49D3-800C-D669623D5778}">
      <dgm:prSet/>
      <dgm:spPr/>
      <dgm:t>
        <a:bodyPr/>
        <a:lstStyle/>
        <a:p>
          <a:endParaRPr lang="en-IN"/>
        </a:p>
      </dgm:t>
    </dgm:pt>
    <dgm:pt modelId="{DB9AFA95-5623-44D0-9D58-D1FE2753C8C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Public website for Missing Children  being re-vamped for increased citizens participation and effectiveness.</a:t>
          </a:r>
          <a:endParaRPr lang="en-IN" sz="1200" dirty="0"/>
        </a:p>
      </dgm:t>
    </dgm:pt>
    <dgm:pt modelId="{CB073A44-D7D6-4682-98F3-8145237CCBDE}" type="parTrans" cxnId="{7535F512-C4CE-42D4-A902-B43CDFA6147F}">
      <dgm:prSet/>
      <dgm:spPr/>
      <dgm:t>
        <a:bodyPr/>
        <a:lstStyle/>
        <a:p>
          <a:endParaRPr lang="en-IN"/>
        </a:p>
      </dgm:t>
    </dgm:pt>
    <dgm:pt modelId="{74433841-A63C-4537-85CB-E35EB4A17A3F}" type="sibTrans" cxnId="{7535F512-C4CE-42D4-A902-B43CDFA6147F}">
      <dgm:prSet/>
      <dgm:spPr/>
      <dgm:t>
        <a:bodyPr/>
        <a:lstStyle/>
        <a:p>
          <a:endParaRPr lang="en-IN"/>
        </a:p>
      </dgm:t>
    </dgm:pt>
    <dgm:pt modelId="{944CF006-C8BB-43F7-B1A6-0C2683A211B6}">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smtClean="0"/>
            <a:t>Standard operating procedures and parameters for assessment for the women and children institutions</a:t>
          </a:r>
          <a:endParaRPr lang="en-IN" sz="2000" b="1" dirty="0"/>
        </a:p>
      </dgm:t>
    </dgm:pt>
    <dgm:pt modelId="{011DC3A3-F871-4951-9C43-60A0B4B854BA}" type="parTrans" cxnId="{CFC0B272-4E72-403A-A332-1822A44D5CA6}">
      <dgm:prSet/>
      <dgm:spPr/>
      <dgm:t>
        <a:bodyPr/>
        <a:lstStyle/>
        <a:p>
          <a:endParaRPr lang="en-IN"/>
        </a:p>
      </dgm:t>
    </dgm:pt>
    <dgm:pt modelId="{D35E5BAC-3D41-44EC-BE40-D0851E8DA664}" type="sibTrans" cxnId="{CFC0B272-4E72-403A-A332-1822A44D5CA6}">
      <dgm:prSet/>
      <dgm:spPr/>
      <dgm:t>
        <a:bodyPr/>
        <a:lstStyle/>
        <a:p>
          <a:endParaRPr lang="en-IN"/>
        </a:p>
      </dgm:t>
    </dgm:pt>
    <dgm:pt modelId="{0B54B96D-463D-4E99-B8BA-85F4E6CD92A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Standard operating procedures and parameters for assessment for the women and children institutions assisted by the Ministry being formulated. All institutions will be assessed periodically against these parameters</a:t>
          </a:r>
          <a:endParaRPr lang="en-IN" sz="1200" dirty="0"/>
        </a:p>
      </dgm:t>
    </dgm:pt>
    <dgm:pt modelId="{D31542CB-01F7-40D7-8EFC-D4A680B93BC9}" type="parTrans" cxnId="{08127062-28E4-4766-8661-1115BEA2D7E3}">
      <dgm:prSet/>
      <dgm:spPr/>
      <dgm:t>
        <a:bodyPr/>
        <a:lstStyle/>
        <a:p>
          <a:endParaRPr lang="en-IN"/>
        </a:p>
      </dgm:t>
    </dgm:pt>
    <dgm:pt modelId="{9C427EE7-A964-4525-9176-FAD4240EC640}" type="sibTrans" cxnId="{08127062-28E4-4766-8661-1115BEA2D7E3}">
      <dgm:prSet/>
      <dgm:spPr/>
      <dgm:t>
        <a:bodyPr/>
        <a:lstStyle/>
        <a:p>
          <a:endParaRPr lang="en-IN"/>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2A2D8C0E-2ED5-4881-AE8E-5DDD779FB24A}" type="pres">
      <dgm:prSet presAssocID="{3CA6DCD8-1A4C-4AD6-A476-DD59DC0B3CB7}" presName="linNode" presStyleCnt="0"/>
      <dgm:spPr/>
    </dgm:pt>
    <dgm:pt modelId="{48490653-9D9A-4E36-9D02-634936AA19DD}" type="pres">
      <dgm:prSet presAssocID="{3CA6DCD8-1A4C-4AD6-A476-DD59DC0B3CB7}" presName="parentText" presStyleLbl="node1" presStyleIdx="0" presStyleCnt="3" custLinFactNeighborX="-1488" custLinFactNeighborY="2074">
        <dgm:presLayoutVars>
          <dgm:chMax val="1"/>
          <dgm:bulletEnabled val="1"/>
        </dgm:presLayoutVars>
      </dgm:prSet>
      <dgm:spPr/>
      <dgm:t>
        <a:bodyPr/>
        <a:lstStyle/>
        <a:p>
          <a:endParaRPr lang="en-IN"/>
        </a:p>
      </dgm:t>
    </dgm:pt>
    <dgm:pt modelId="{486D1E38-4C15-4771-9065-B6D66132D292}" type="pres">
      <dgm:prSet presAssocID="{3CA6DCD8-1A4C-4AD6-A476-DD59DC0B3CB7}" presName="descendantText" presStyleLbl="alignAccFollowNode1" presStyleIdx="0" presStyleCnt="3" custScaleY="64831">
        <dgm:presLayoutVars>
          <dgm:bulletEnabled val="1"/>
        </dgm:presLayoutVars>
      </dgm:prSet>
      <dgm:spPr/>
      <dgm:t>
        <a:bodyPr/>
        <a:lstStyle/>
        <a:p>
          <a:endParaRPr lang="en-IN"/>
        </a:p>
      </dgm:t>
    </dgm:pt>
    <dgm:pt modelId="{5AC98D01-25D4-4BCA-A195-E1A605745899}" type="pres">
      <dgm:prSet presAssocID="{88943952-B23B-4031-A74A-F831F9A14A9D}" presName="sp" presStyleCnt="0"/>
      <dgm:spPr/>
    </dgm:pt>
    <dgm:pt modelId="{349EA604-780B-48B8-8C38-3E7B1BB5E0D7}" type="pres">
      <dgm:prSet presAssocID="{829256B5-00CF-496A-B8EE-6BDC7B5A2A46}" presName="linNode" presStyleCnt="0"/>
      <dgm:spPr/>
    </dgm:pt>
    <dgm:pt modelId="{82AAF60A-22FB-40FD-BE09-98E078002C84}" type="pres">
      <dgm:prSet presAssocID="{829256B5-00CF-496A-B8EE-6BDC7B5A2A46}" presName="parentText" presStyleLbl="node1" presStyleIdx="1" presStyleCnt="3">
        <dgm:presLayoutVars>
          <dgm:chMax val="1"/>
          <dgm:bulletEnabled val="1"/>
        </dgm:presLayoutVars>
      </dgm:prSet>
      <dgm:spPr/>
      <dgm:t>
        <a:bodyPr/>
        <a:lstStyle/>
        <a:p>
          <a:endParaRPr lang="en-IN"/>
        </a:p>
      </dgm:t>
    </dgm:pt>
    <dgm:pt modelId="{9B4DDA9F-96A3-4290-955C-5ABBC166C918}" type="pres">
      <dgm:prSet presAssocID="{829256B5-00CF-496A-B8EE-6BDC7B5A2A46}" presName="descendantText" presStyleLbl="alignAccFollowNode1" presStyleIdx="1" presStyleCnt="3" custScaleY="59674">
        <dgm:presLayoutVars>
          <dgm:bulletEnabled val="1"/>
        </dgm:presLayoutVars>
      </dgm:prSet>
      <dgm:spPr/>
      <dgm:t>
        <a:bodyPr/>
        <a:lstStyle/>
        <a:p>
          <a:endParaRPr lang="en-IN"/>
        </a:p>
      </dgm:t>
    </dgm:pt>
    <dgm:pt modelId="{CB081432-6F9E-4AF5-8317-295160BDA3D3}" type="pres">
      <dgm:prSet presAssocID="{7AF1D6D3-F52E-4E56-BF76-E967B4CB7286}" presName="sp" presStyleCnt="0"/>
      <dgm:spPr/>
    </dgm:pt>
    <dgm:pt modelId="{07DBDD64-769C-4357-951F-5FF13F544D6A}" type="pres">
      <dgm:prSet presAssocID="{944CF006-C8BB-43F7-B1A6-0C2683A211B6}" presName="linNode" presStyleCnt="0"/>
      <dgm:spPr/>
    </dgm:pt>
    <dgm:pt modelId="{76D98915-C53D-4976-8640-54CCDDB3DAFE}" type="pres">
      <dgm:prSet presAssocID="{944CF006-C8BB-43F7-B1A6-0C2683A211B6}" presName="parentText" presStyleLbl="node1" presStyleIdx="2" presStyleCnt="3">
        <dgm:presLayoutVars>
          <dgm:chMax val="1"/>
          <dgm:bulletEnabled val="1"/>
        </dgm:presLayoutVars>
      </dgm:prSet>
      <dgm:spPr/>
      <dgm:t>
        <a:bodyPr/>
        <a:lstStyle/>
        <a:p>
          <a:endParaRPr lang="en-IN"/>
        </a:p>
      </dgm:t>
    </dgm:pt>
    <dgm:pt modelId="{4D1C3FA6-8F42-4509-88CD-49A22A667C50}" type="pres">
      <dgm:prSet presAssocID="{944CF006-C8BB-43F7-B1A6-0C2683A211B6}" presName="descendantText" presStyleLbl="alignAccFollowNode1" presStyleIdx="2" presStyleCnt="3" custScaleY="65705">
        <dgm:presLayoutVars>
          <dgm:bulletEnabled val="1"/>
        </dgm:presLayoutVars>
      </dgm:prSet>
      <dgm:spPr/>
      <dgm:t>
        <a:bodyPr/>
        <a:lstStyle/>
        <a:p>
          <a:endParaRPr lang="en-IN"/>
        </a:p>
      </dgm:t>
    </dgm:pt>
  </dgm:ptLst>
  <dgm:cxnLst>
    <dgm:cxn modelId="{665FD969-DE1E-4C14-856C-94DA5A5EFD71}" type="presOf" srcId="{3CA6DCD8-1A4C-4AD6-A476-DD59DC0B3CB7}" destId="{48490653-9D9A-4E36-9D02-634936AA19DD}" srcOrd="0" destOrd="0" presId="urn:microsoft.com/office/officeart/2005/8/layout/vList5"/>
    <dgm:cxn modelId="{F25A77F9-1C08-4833-8F7C-EE8E1617AB3D}" srcId="{3CA6DCD8-1A4C-4AD6-A476-DD59DC0B3CB7}" destId="{1CDA8AD5-7BFB-4FBD-8B99-807D067C97F5}" srcOrd="0" destOrd="0" parTransId="{C12A5842-A857-4A2D-AFC3-262C8CE324E4}" sibTransId="{6F692DF9-B22B-4E8E-99AC-A8AADE6F7B3D}"/>
    <dgm:cxn modelId="{83E34AAD-E996-4CB9-8329-FBE7B320179E}" type="presOf" srcId="{213907FC-B82B-43A7-9BFE-A40457360835}" destId="{486D1E38-4C15-4771-9065-B6D66132D292}" srcOrd="0" destOrd="1" presId="urn:microsoft.com/office/officeart/2005/8/layout/vList5"/>
    <dgm:cxn modelId="{CB0B81BC-CB86-48E9-A798-E10250617095}" type="presOf" srcId="{1CDA8AD5-7BFB-4FBD-8B99-807D067C97F5}" destId="{486D1E38-4C15-4771-9065-B6D66132D292}" srcOrd="0" destOrd="0" presId="urn:microsoft.com/office/officeart/2005/8/layout/vList5"/>
    <dgm:cxn modelId="{7535F512-C4CE-42D4-A902-B43CDFA6147F}" srcId="{829256B5-00CF-496A-B8EE-6BDC7B5A2A46}" destId="{DB9AFA95-5623-44D0-9D58-D1FE2753C8C9}" srcOrd="0" destOrd="0" parTransId="{CB073A44-D7D6-4682-98F3-8145237CCBDE}" sibTransId="{74433841-A63C-4537-85CB-E35EB4A17A3F}"/>
    <dgm:cxn modelId="{095B98C1-BACE-48DD-9ABD-F2A915676E7C}" srcId="{3CA6DCD8-1A4C-4AD6-A476-DD59DC0B3CB7}" destId="{213907FC-B82B-43A7-9BFE-A40457360835}" srcOrd="1" destOrd="0" parTransId="{975DE11D-64EE-44C7-AACA-FAD9DBCF1003}" sibTransId="{7603D3E0-76E8-4747-93BD-79661849C3FC}"/>
    <dgm:cxn modelId="{CFC0B272-4E72-403A-A332-1822A44D5CA6}" srcId="{4C3B5A2B-2AC0-4C74-AF16-7B098E238D60}" destId="{944CF006-C8BB-43F7-B1A6-0C2683A211B6}" srcOrd="2" destOrd="0" parTransId="{011DC3A3-F871-4951-9C43-60A0B4B854BA}" sibTransId="{D35E5BAC-3D41-44EC-BE40-D0851E8DA664}"/>
    <dgm:cxn modelId="{C188B64C-F4D3-46F2-88F5-49775DBC7B10}" srcId="{4C3B5A2B-2AC0-4C74-AF16-7B098E238D60}" destId="{3CA6DCD8-1A4C-4AD6-A476-DD59DC0B3CB7}" srcOrd="0" destOrd="0" parTransId="{3D37BAE2-ECAE-4B76-B59E-518217A26C5E}" sibTransId="{88943952-B23B-4031-A74A-F831F9A14A9D}"/>
    <dgm:cxn modelId="{1A7A74B5-354B-4CB3-BDDC-41D2A56236B8}" type="presOf" srcId="{DB9AFA95-5623-44D0-9D58-D1FE2753C8C9}" destId="{9B4DDA9F-96A3-4290-955C-5ABBC166C918}" srcOrd="0" destOrd="0" presId="urn:microsoft.com/office/officeart/2005/8/layout/vList5"/>
    <dgm:cxn modelId="{04CB6CE0-1EFE-49D3-800C-D669623D5778}" srcId="{4C3B5A2B-2AC0-4C74-AF16-7B098E238D60}" destId="{829256B5-00CF-496A-B8EE-6BDC7B5A2A46}" srcOrd="1" destOrd="0" parTransId="{04E3E3E5-0DE0-4F7B-AFED-99D2C19689DA}" sibTransId="{7AF1D6D3-F52E-4E56-BF76-E967B4CB7286}"/>
    <dgm:cxn modelId="{854D5DD4-CADF-4C8B-B97E-E409FF31C77D}" type="presOf" srcId="{0B54B96D-463D-4E99-B8BA-85F4E6CD92AA}" destId="{4D1C3FA6-8F42-4509-88CD-49A22A667C50}" srcOrd="0" destOrd="0" presId="urn:microsoft.com/office/officeart/2005/8/layout/vList5"/>
    <dgm:cxn modelId="{DCD873CC-28F2-4FC5-BC6D-9002CD8DE689}" type="presOf" srcId="{829256B5-00CF-496A-B8EE-6BDC7B5A2A46}" destId="{82AAF60A-22FB-40FD-BE09-98E078002C84}" srcOrd="0" destOrd="0" presId="urn:microsoft.com/office/officeart/2005/8/layout/vList5"/>
    <dgm:cxn modelId="{08127062-28E4-4766-8661-1115BEA2D7E3}" srcId="{944CF006-C8BB-43F7-B1A6-0C2683A211B6}" destId="{0B54B96D-463D-4E99-B8BA-85F4E6CD92AA}" srcOrd="0" destOrd="0" parTransId="{D31542CB-01F7-40D7-8EFC-D4A680B93BC9}" sibTransId="{9C427EE7-A964-4525-9176-FAD4240EC640}"/>
    <dgm:cxn modelId="{B3DBF715-5BDD-4EAD-A1BF-9F1C5C80C790}" type="presOf" srcId="{944CF006-C8BB-43F7-B1A6-0C2683A211B6}" destId="{76D98915-C53D-4976-8640-54CCDDB3DAFE}" srcOrd="0" destOrd="0" presId="urn:microsoft.com/office/officeart/2005/8/layout/vList5"/>
    <dgm:cxn modelId="{089348E8-99AB-47EB-BC6C-ED6CB6D94453}" type="presOf" srcId="{4C3B5A2B-2AC0-4C74-AF16-7B098E238D60}" destId="{1C71EA26-9877-4113-985D-B62FA608060F}" srcOrd="0" destOrd="0" presId="urn:microsoft.com/office/officeart/2005/8/layout/vList5"/>
    <dgm:cxn modelId="{8FC6C0D8-0E72-4A2B-B0C9-18334111FB05}" type="presParOf" srcId="{1C71EA26-9877-4113-985D-B62FA608060F}" destId="{2A2D8C0E-2ED5-4881-AE8E-5DDD779FB24A}" srcOrd="0" destOrd="0" presId="urn:microsoft.com/office/officeart/2005/8/layout/vList5"/>
    <dgm:cxn modelId="{3153E529-5AC4-4A91-B6F3-1AE9F50A3F15}" type="presParOf" srcId="{2A2D8C0E-2ED5-4881-AE8E-5DDD779FB24A}" destId="{48490653-9D9A-4E36-9D02-634936AA19DD}" srcOrd="0" destOrd="0" presId="urn:microsoft.com/office/officeart/2005/8/layout/vList5"/>
    <dgm:cxn modelId="{EF6F8178-69FF-4CA4-9821-B7D7E250C047}" type="presParOf" srcId="{2A2D8C0E-2ED5-4881-AE8E-5DDD779FB24A}" destId="{486D1E38-4C15-4771-9065-B6D66132D292}" srcOrd="1" destOrd="0" presId="urn:microsoft.com/office/officeart/2005/8/layout/vList5"/>
    <dgm:cxn modelId="{A3C87317-A7BF-4DF5-9B9F-850B69C5DC3E}" type="presParOf" srcId="{1C71EA26-9877-4113-985D-B62FA608060F}" destId="{5AC98D01-25D4-4BCA-A195-E1A605745899}" srcOrd="1" destOrd="0" presId="urn:microsoft.com/office/officeart/2005/8/layout/vList5"/>
    <dgm:cxn modelId="{58F4940D-6136-46AC-AB90-5A3393863861}" type="presParOf" srcId="{1C71EA26-9877-4113-985D-B62FA608060F}" destId="{349EA604-780B-48B8-8C38-3E7B1BB5E0D7}" srcOrd="2" destOrd="0" presId="urn:microsoft.com/office/officeart/2005/8/layout/vList5"/>
    <dgm:cxn modelId="{2C522C7E-85E8-4C02-82B0-8743258EA8EC}" type="presParOf" srcId="{349EA604-780B-48B8-8C38-3E7B1BB5E0D7}" destId="{82AAF60A-22FB-40FD-BE09-98E078002C84}" srcOrd="0" destOrd="0" presId="urn:microsoft.com/office/officeart/2005/8/layout/vList5"/>
    <dgm:cxn modelId="{FCDB8EB8-D6A3-45F6-9D43-A9A8F63E4EFF}" type="presParOf" srcId="{349EA604-780B-48B8-8C38-3E7B1BB5E0D7}" destId="{9B4DDA9F-96A3-4290-955C-5ABBC166C918}" srcOrd="1" destOrd="0" presId="urn:microsoft.com/office/officeart/2005/8/layout/vList5"/>
    <dgm:cxn modelId="{0FF310E5-EBC2-4AE5-ADD5-2228D6D004AA}" type="presParOf" srcId="{1C71EA26-9877-4113-985D-B62FA608060F}" destId="{CB081432-6F9E-4AF5-8317-295160BDA3D3}" srcOrd="3" destOrd="0" presId="urn:microsoft.com/office/officeart/2005/8/layout/vList5"/>
    <dgm:cxn modelId="{6F93B73D-AA3F-41A2-B4E7-8EC102DA067D}" type="presParOf" srcId="{1C71EA26-9877-4113-985D-B62FA608060F}" destId="{07DBDD64-769C-4357-951F-5FF13F544D6A}" srcOrd="4" destOrd="0" presId="urn:microsoft.com/office/officeart/2005/8/layout/vList5"/>
    <dgm:cxn modelId="{55EBBFE2-1D49-4A31-8C8E-52B8DB2C7148}" type="presParOf" srcId="{07DBDD64-769C-4357-951F-5FF13F544D6A}" destId="{76D98915-C53D-4976-8640-54CCDDB3DAFE}" srcOrd="0" destOrd="0" presId="urn:microsoft.com/office/officeart/2005/8/layout/vList5"/>
    <dgm:cxn modelId="{60E3F6B6-B258-483B-B98A-1124A29DC1B0}" type="presParOf" srcId="{07DBDD64-769C-4357-951F-5FF13F544D6A}" destId="{4D1C3FA6-8F42-4509-88CD-49A22A667C50}"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B67FCE3F-B326-43EB-BE89-1D659F31B55E}">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000" b="1" dirty="0" err="1" smtClean="0"/>
            <a:t>Beti</a:t>
          </a:r>
          <a:r>
            <a:rPr lang="en-US" sz="2000" b="1" dirty="0" smtClean="0"/>
            <a:t> </a:t>
          </a:r>
          <a:r>
            <a:rPr lang="en-US" sz="2000" b="1" dirty="0" err="1" smtClean="0"/>
            <a:t>Bachao-Beti</a:t>
          </a:r>
          <a:r>
            <a:rPr lang="en-US" sz="2000" b="1" dirty="0" smtClean="0"/>
            <a:t> </a:t>
          </a:r>
          <a:r>
            <a:rPr lang="en-US" sz="2000" b="1" dirty="0" err="1" smtClean="0"/>
            <a:t>Padhao</a:t>
          </a:r>
          <a:r>
            <a:rPr lang="en-US" sz="2000" b="1" dirty="0" smtClean="0"/>
            <a:t> Scheme </a:t>
          </a:r>
          <a:endParaRPr lang="en-IN" sz="2000" b="1" dirty="0"/>
        </a:p>
      </dgm:t>
    </dgm:pt>
    <dgm:pt modelId="{A085CB01-6089-4668-AAE5-5AFBD339F7D8}" type="parTrans" cxnId="{C1206F78-51BF-4043-A952-ACEC0D9A9FC1}">
      <dgm:prSet/>
      <dgm:spPr/>
      <dgm:t>
        <a:bodyPr/>
        <a:lstStyle/>
        <a:p>
          <a:endParaRPr lang="en-IN" sz="1600"/>
        </a:p>
      </dgm:t>
    </dgm:pt>
    <dgm:pt modelId="{1E9D3A2F-408F-4D60-BABE-559817016C2C}" type="sibTrans" cxnId="{C1206F78-51BF-4043-A952-ACEC0D9A9FC1}">
      <dgm:prSet/>
      <dgm:spPr/>
      <dgm:t>
        <a:bodyPr/>
        <a:lstStyle/>
        <a:p>
          <a:endParaRPr lang="en-IN" sz="1600"/>
        </a:p>
      </dgm:t>
    </dgm:pt>
    <dgm:pt modelId="{F1391878-BC3D-4F97-A794-78B5F5C6B73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Issue of decreasing child sex ratio being addressed through a new </a:t>
          </a:r>
          <a:r>
            <a:rPr lang="en-US" sz="1200" dirty="0" err="1" smtClean="0"/>
            <a:t>Beti</a:t>
          </a:r>
          <a:r>
            <a:rPr lang="en-US" sz="1200" dirty="0" smtClean="0"/>
            <a:t> </a:t>
          </a:r>
          <a:r>
            <a:rPr lang="en-US" sz="1200" dirty="0" err="1" smtClean="0"/>
            <a:t>Bachao-Beti</a:t>
          </a:r>
          <a:r>
            <a:rPr lang="en-US" sz="1200" dirty="0" smtClean="0"/>
            <a:t> </a:t>
          </a:r>
          <a:r>
            <a:rPr lang="en-US" sz="1200" dirty="0" err="1" smtClean="0"/>
            <a:t>Padhao</a:t>
          </a:r>
          <a:r>
            <a:rPr lang="en-US" sz="1200" dirty="0" smtClean="0"/>
            <a:t>   scheme with following features:</a:t>
          </a:r>
          <a:endParaRPr lang="en-IN" sz="1200" i="1" u="sng" dirty="0"/>
        </a:p>
      </dgm:t>
    </dgm:pt>
    <dgm:pt modelId="{3847DA95-431A-4ACE-86D1-D7B978FD17A9}" type="parTrans" cxnId="{E97C9FE8-74D7-4DED-ABF0-E771EB1D61D5}">
      <dgm:prSet/>
      <dgm:spPr/>
      <dgm:t>
        <a:bodyPr/>
        <a:lstStyle/>
        <a:p>
          <a:endParaRPr lang="en-IN" sz="1600"/>
        </a:p>
      </dgm:t>
    </dgm:pt>
    <dgm:pt modelId="{2D18547E-F3EC-434E-8CA0-ED36620892DF}" type="sibTrans" cxnId="{E97C9FE8-74D7-4DED-ABF0-E771EB1D61D5}">
      <dgm:prSet/>
      <dgm:spPr/>
      <dgm:t>
        <a:bodyPr/>
        <a:lstStyle/>
        <a:p>
          <a:endParaRPr lang="en-IN" sz="1600"/>
        </a:p>
      </dgm:t>
    </dgm:pt>
    <dgm:pt modelId="{1A0340EA-B04A-4916-AE2E-E9E26A029364}">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Targeted for 100 districts with worst child sex ratio</a:t>
          </a:r>
          <a:endParaRPr lang="en-IN" sz="1200" dirty="0"/>
        </a:p>
      </dgm:t>
    </dgm:pt>
    <dgm:pt modelId="{93A16B1C-C4F7-4DAE-A99D-E176B8BBC962}" type="parTrans" cxnId="{D333E686-2785-467C-8282-D856F7CA4A36}">
      <dgm:prSet/>
      <dgm:spPr/>
      <dgm:t>
        <a:bodyPr/>
        <a:lstStyle/>
        <a:p>
          <a:endParaRPr lang="en-IN"/>
        </a:p>
      </dgm:t>
    </dgm:pt>
    <dgm:pt modelId="{81F083CE-39D1-481B-884A-ED9409463334}" type="sibTrans" cxnId="{D333E686-2785-467C-8282-D856F7CA4A36}">
      <dgm:prSet/>
      <dgm:spPr/>
      <dgm:t>
        <a:bodyPr/>
        <a:lstStyle/>
        <a:p>
          <a:endParaRPr lang="en-IN"/>
        </a:p>
      </dgm:t>
    </dgm:pt>
    <dgm:pt modelId="{1A03F79E-998A-4B5E-AC4F-41B1150F7E49}">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Coordinated delivery of services by different ministries</a:t>
          </a:r>
          <a:endParaRPr lang="en-IN" sz="1200" dirty="0"/>
        </a:p>
      </dgm:t>
    </dgm:pt>
    <dgm:pt modelId="{31D78786-1BF4-46EC-B81A-6AE8E35289D4}" type="parTrans" cxnId="{D93F1E25-4758-4CB3-84DF-F3D28BF48EFE}">
      <dgm:prSet/>
      <dgm:spPr/>
      <dgm:t>
        <a:bodyPr/>
        <a:lstStyle/>
        <a:p>
          <a:endParaRPr lang="en-IN"/>
        </a:p>
      </dgm:t>
    </dgm:pt>
    <dgm:pt modelId="{5CBB1574-8297-437A-A645-6D458534F51C}" type="sibTrans" cxnId="{D93F1E25-4758-4CB3-84DF-F3D28BF48EFE}">
      <dgm:prSet/>
      <dgm:spPr/>
      <dgm:t>
        <a:bodyPr/>
        <a:lstStyle/>
        <a:p>
          <a:endParaRPr lang="en-IN"/>
        </a:p>
      </dgm:t>
    </dgm:pt>
    <dgm:pt modelId="{839B54EA-1ACC-466B-B322-A22157290732}">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Sensitization of communities for moving towards institutionally supported births</a:t>
          </a:r>
        </a:p>
      </dgm:t>
    </dgm:pt>
    <dgm:pt modelId="{7B878BCE-8A80-4D87-AF59-28912C0DB7C8}" type="parTrans" cxnId="{361909C3-878D-4245-878E-B92F3A5D26AC}">
      <dgm:prSet/>
      <dgm:spPr/>
      <dgm:t>
        <a:bodyPr/>
        <a:lstStyle/>
        <a:p>
          <a:endParaRPr lang="en-IN"/>
        </a:p>
      </dgm:t>
    </dgm:pt>
    <dgm:pt modelId="{D93A59D2-C8BF-4CDC-B854-75BA75F6B690}" type="sibTrans" cxnId="{361909C3-878D-4245-878E-B92F3A5D26AC}">
      <dgm:prSet/>
      <dgm:spPr/>
      <dgm:t>
        <a:bodyPr/>
        <a:lstStyle/>
        <a:p>
          <a:endParaRPr lang="en-IN"/>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44EB8F8E-58A3-4695-8F0E-C2DE2F0D7E05}" type="pres">
      <dgm:prSet presAssocID="{B67FCE3F-B326-43EB-BE89-1D659F31B55E}" presName="linNode" presStyleCnt="0"/>
      <dgm:spPr/>
    </dgm:pt>
    <dgm:pt modelId="{7DF950A2-53FF-4983-8B2A-C551A2F804F8}" type="pres">
      <dgm:prSet presAssocID="{B67FCE3F-B326-43EB-BE89-1D659F31B55E}" presName="parentText" presStyleLbl="node1" presStyleIdx="0" presStyleCnt="1" custScaleX="155994" custScaleY="100098" custLinFactNeighborX="-57" custLinFactNeighborY="-5637">
        <dgm:presLayoutVars>
          <dgm:chMax val="1"/>
          <dgm:bulletEnabled val="1"/>
        </dgm:presLayoutVars>
      </dgm:prSet>
      <dgm:spPr/>
      <dgm:t>
        <a:bodyPr/>
        <a:lstStyle/>
        <a:p>
          <a:endParaRPr lang="en-IN"/>
        </a:p>
      </dgm:t>
    </dgm:pt>
    <dgm:pt modelId="{B9AE7326-0DA8-4FCD-B506-90CF2E424AA5}" type="pres">
      <dgm:prSet presAssocID="{B67FCE3F-B326-43EB-BE89-1D659F31B55E}" presName="descendantText" presStyleLbl="alignAccFollowNode1" presStyleIdx="0" presStyleCnt="1" custScaleX="179697" custScaleY="33008" custLinFactNeighborX="102" custLinFactNeighborY="38880">
        <dgm:presLayoutVars>
          <dgm:bulletEnabled val="1"/>
        </dgm:presLayoutVars>
      </dgm:prSet>
      <dgm:spPr/>
      <dgm:t>
        <a:bodyPr/>
        <a:lstStyle/>
        <a:p>
          <a:endParaRPr lang="en-IN"/>
        </a:p>
      </dgm:t>
    </dgm:pt>
  </dgm:ptLst>
  <dgm:cxnLst>
    <dgm:cxn modelId="{9D4CB564-B804-4A62-BB8F-FB043C9DE889}" type="presOf" srcId="{4C3B5A2B-2AC0-4C74-AF16-7B098E238D60}" destId="{1C71EA26-9877-4113-985D-B62FA608060F}" srcOrd="0" destOrd="0" presId="urn:microsoft.com/office/officeart/2005/8/layout/vList5"/>
    <dgm:cxn modelId="{1BD034A5-1A2E-4C05-A5D4-8858FAA926D8}" type="presOf" srcId="{839B54EA-1ACC-466B-B322-A22157290732}" destId="{B9AE7326-0DA8-4FCD-B506-90CF2E424AA5}" srcOrd="0" destOrd="3" presId="urn:microsoft.com/office/officeart/2005/8/layout/vList5"/>
    <dgm:cxn modelId="{C9E97C13-B4E8-4C40-B51D-925AC449E3DA}" type="presOf" srcId="{B67FCE3F-B326-43EB-BE89-1D659F31B55E}" destId="{7DF950A2-53FF-4983-8B2A-C551A2F804F8}" srcOrd="0" destOrd="0" presId="urn:microsoft.com/office/officeart/2005/8/layout/vList5"/>
    <dgm:cxn modelId="{C034A0F9-B4B9-4F43-BB81-C19DB697F33C}" type="presOf" srcId="{1A03F79E-998A-4B5E-AC4F-41B1150F7E49}" destId="{B9AE7326-0DA8-4FCD-B506-90CF2E424AA5}" srcOrd="0" destOrd="2" presId="urn:microsoft.com/office/officeart/2005/8/layout/vList5"/>
    <dgm:cxn modelId="{D333E686-2785-467C-8282-D856F7CA4A36}" srcId="{F1391878-BC3D-4F97-A794-78B5F5C6B733}" destId="{1A0340EA-B04A-4916-AE2E-E9E26A029364}" srcOrd="0" destOrd="0" parTransId="{93A16B1C-C4F7-4DAE-A99D-E176B8BBC962}" sibTransId="{81F083CE-39D1-481B-884A-ED9409463334}"/>
    <dgm:cxn modelId="{5FD72A20-1AB6-4A1D-B4BB-8979604DD736}" type="presOf" srcId="{F1391878-BC3D-4F97-A794-78B5F5C6B733}" destId="{B9AE7326-0DA8-4FCD-B506-90CF2E424AA5}" srcOrd="0" destOrd="0" presId="urn:microsoft.com/office/officeart/2005/8/layout/vList5"/>
    <dgm:cxn modelId="{093EF14F-E568-4D00-A4A1-49673F26CF83}" type="presOf" srcId="{1A0340EA-B04A-4916-AE2E-E9E26A029364}" destId="{B9AE7326-0DA8-4FCD-B506-90CF2E424AA5}" srcOrd="0" destOrd="1" presId="urn:microsoft.com/office/officeart/2005/8/layout/vList5"/>
    <dgm:cxn modelId="{C1206F78-51BF-4043-A952-ACEC0D9A9FC1}" srcId="{4C3B5A2B-2AC0-4C74-AF16-7B098E238D60}" destId="{B67FCE3F-B326-43EB-BE89-1D659F31B55E}" srcOrd="0" destOrd="0" parTransId="{A085CB01-6089-4668-AAE5-5AFBD339F7D8}" sibTransId="{1E9D3A2F-408F-4D60-BABE-559817016C2C}"/>
    <dgm:cxn modelId="{361909C3-878D-4245-878E-B92F3A5D26AC}" srcId="{F1391878-BC3D-4F97-A794-78B5F5C6B733}" destId="{839B54EA-1ACC-466B-B322-A22157290732}" srcOrd="2" destOrd="0" parTransId="{7B878BCE-8A80-4D87-AF59-28912C0DB7C8}" sibTransId="{D93A59D2-C8BF-4CDC-B854-75BA75F6B690}"/>
    <dgm:cxn modelId="{E97C9FE8-74D7-4DED-ABF0-E771EB1D61D5}" srcId="{B67FCE3F-B326-43EB-BE89-1D659F31B55E}" destId="{F1391878-BC3D-4F97-A794-78B5F5C6B733}" srcOrd="0" destOrd="0" parTransId="{3847DA95-431A-4ACE-86D1-D7B978FD17A9}" sibTransId="{2D18547E-F3EC-434E-8CA0-ED36620892DF}"/>
    <dgm:cxn modelId="{D93F1E25-4758-4CB3-84DF-F3D28BF48EFE}" srcId="{F1391878-BC3D-4F97-A794-78B5F5C6B733}" destId="{1A03F79E-998A-4B5E-AC4F-41B1150F7E49}" srcOrd="1" destOrd="0" parTransId="{31D78786-1BF4-46EC-B81A-6AE8E35289D4}" sibTransId="{5CBB1574-8297-437A-A645-6D458534F51C}"/>
    <dgm:cxn modelId="{7A4423DE-C2C8-47B7-B411-77FB41534EC0}" type="presParOf" srcId="{1C71EA26-9877-4113-985D-B62FA608060F}" destId="{44EB8F8E-58A3-4695-8F0E-C2DE2F0D7E05}" srcOrd="0" destOrd="0" presId="urn:microsoft.com/office/officeart/2005/8/layout/vList5"/>
    <dgm:cxn modelId="{35732009-77A7-4644-B1E3-E7FF143ED9D0}" type="presParOf" srcId="{44EB8F8E-58A3-4695-8F0E-C2DE2F0D7E05}" destId="{7DF950A2-53FF-4983-8B2A-C551A2F804F8}" srcOrd="0" destOrd="0" presId="urn:microsoft.com/office/officeart/2005/8/layout/vList5"/>
    <dgm:cxn modelId="{27CFF367-6876-4AA1-B6AE-0D635022F13A}" type="presParOf" srcId="{44EB8F8E-58A3-4695-8F0E-C2DE2F0D7E05}" destId="{B9AE7326-0DA8-4FCD-B506-90CF2E424AA5}"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9A025337-6A41-4E96-813D-3813EFD02D2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IN" sz="1600" b="1" dirty="0" smtClean="0"/>
            <a:t>National Nutrition Mission</a:t>
          </a:r>
          <a:endParaRPr lang="en-IN" sz="1600" b="1" dirty="0"/>
        </a:p>
      </dgm:t>
    </dgm:pt>
    <dgm:pt modelId="{43512421-2391-4F35-A28D-A469E11B6E42}" type="parTrans" cxnId="{C59BC531-A65C-471E-BDB2-03EEFA9CC4CE}">
      <dgm:prSet/>
      <dgm:spPr/>
      <dgm:t>
        <a:bodyPr/>
        <a:lstStyle/>
        <a:p>
          <a:endParaRPr lang="en-IN" sz="1600"/>
        </a:p>
      </dgm:t>
    </dgm:pt>
    <dgm:pt modelId="{57111968-3536-431D-85B9-43550D215393}" type="sibTrans" cxnId="{C59BC531-A65C-471E-BDB2-03EEFA9CC4CE}">
      <dgm:prSet/>
      <dgm:spPr/>
      <dgm:t>
        <a:bodyPr/>
        <a:lstStyle/>
        <a:p>
          <a:endParaRPr lang="en-IN" sz="1600"/>
        </a:p>
      </dgm:t>
    </dgm:pt>
    <dgm:pt modelId="{7D1379C4-69A3-48B9-B4C9-5216F74414B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New Mission to tackle malnutrition being launched with following features:</a:t>
          </a:r>
          <a:endParaRPr lang="en-IN" sz="1200" dirty="0"/>
        </a:p>
      </dgm:t>
    </dgm:pt>
    <dgm:pt modelId="{82FCCECB-A054-4B0C-9C70-C27F492776F6}" type="parTrans" cxnId="{E73993CF-49DF-4A9C-B611-73D44C01193F}">
      <dgm:prSet/>
      <dgm:spPr/>
      <dgm:t>
        <a:bodyPr/>
        <a:lstStyle/>
        <a:p>
          <a:endParaRPr lang="en-IN" sz="1600"/>
        </a:p>
      </dgm:t>
    </dgm:pt>
    <dgm:pt modelId="{89D08CCD-D11B-4F21-AFF6-EF204B53A17F}" type="sibTrans" cxnId="{E73993CF-49DF-4A9C-B611-73D44C01193F}">
      <dgm:prSet/>
      <dgm:spPr/>
      <dgm:t>
        <a:bodyPr/>
        <a:lstStyle/>
        <a:p>
          <a:endParaRPr lang="en-IN" sz="1600"/>
        </a:p>
      </dgm:t>
    </dgm:pt>
    <dgm:pt modelId="{E888B92C-E4AF-4DA9-811A-936356ED9A46}">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Comprehensive training to Anganwadi workers</a:t>
          </a:r>
          <a:endParaRPr lang="en-IN" sz="1200" dirty="0"/>
        </a:p>
      </dgm:t>
    </dgm:pt>
    <dgm:pt modelId="{A228DE79-D31D-424B-9A04-6E57F1B8D034}" type="parTrans" cxnId="{E30F55FE-E523-4283-8D24-1F314805FFF4}">
      <dgm:prSet/>
      <dgm:spPr/>
      <dgm:t>
        <a:bodyPr/>
        <a:lstStyle/>
        <a:p>
          <a:endParaRPr lang="en-IN"/>
        </a:p>
      </dgm:t>
    </dgm:pt>
    <dgm:pt modelId="{E3564B77-545D-43ED-9FED-439E6C596E26}" type="sibTrans" cxnId="{E30F55FE-E523-4283-8D24-1F314805FFF4}">
      <dgm:prSet/>
      <dgm:spPr/>
      <dgm:t>
        <a:bodyPr/>
        <a:lstStyle/>
        <a:p>
          <a:endParaRPr lang="en-IN"/>
        </a:p>
      </dgm:t>
    </dgm:pt>
    <dgm:pt modelId="{6EDD9B56-511B-4515-A7B0-669F904F1E47}">
      <dgm:prSet custT="1">
        <dgm:style>
          <a:lnRef idx="2">
            <a:schemeClr val="accent6"/>
          </a:lnRef>
          <a:fillRef idx="1">
            <a:schemeClr val="lt1"/>
          </a:fillRef>
          <a:effectRef idx="0">
            <a:schemeClr val="accent6"/>
          </a:effectRef>
          <a:fontRef idx="minor">
            <a:schemeClr val="dk1"/>
          </a:fontRef>
        </dgm:style>
      </dgm:prSet>
      <dgm:spPr/>
      <dgm:t>
        <a:bodyPr/>
        <a:lstStyle/>
        <a:p>
          <a:r>
            <a:rPr lang="en-US" sz="1200" smtClean="0"/>
            <a:t>Use of technology (weighing machines, IT enable services) to identify and monitor malnutritioned children on real time basis.</a:t>
          </a:r>
          <a:endParaRPr lang="en-IN" sz="1200" dirty="0"/>
        </a:p>
      </dgm:t>
    </dgm:pt>
    <dgm:pt modelId="{6C47B7A5-CC71-49EF-AD7D-AA71F1EBD775}" type="parTrans" cxnId="{64727216-E198-4839-9C5D-BD15794FBDF1}">
      <dgm:prSet/>
      <dgm:spPr/>
      <dgm:t>
        <a:bodyPr/>
        <a:lstStyle/>
        <a:p>
          <a:endParaRPr lang="en-IN"/>
        </a:p>
      </dgm:t>
    </dgm:pt>
    <dgm:pt modelId="{980127F1-6D3D-4A03-9401-7767DE84EB46}" type="sibTrans" cxnId="{64727216-E198-4839-9C5D-BD15794FBDF1}">
      <dgm:prSet/>
      <dgm:spPr/>
      <dgm:t>
        <a:bodyPr/>
        <a:lstStyle/>
        <a:p>
          <a:endParaRPr lang="en-IN"/>
        </a:p>
      </dgm:t>
    </dgm:pt>
    <dgm:pt modelId="{9D641D82-C7DE-4C38-A7CB-516CC375B30C}">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smtClean="0"/>
            <a:t>Improving the quality of Take Home Rations</a:t>
          </a:r>
          <a:endParaRPr lang="en-IN" sz="1200" dirty="0"/>
        </a:p>
      </dgm:t>
    </dgm:pt>
    <dgm:pt modelId="{5E351744-23AC-4B50-9238-0B80D665BF16}" type="parTrans" cxnId="{01811FA8-D52D-408D-BBE3-E5B9C38E6C80}">
      <dgm:prSet/>
      <dgm:spPr/>
      <dgm:t>
        <a:bodyPr/>
        <a:lstStyle/>
        <a:p>
          <a:endParaRPr lang="en-IN"/>
        </a:p>
      </dgm:t>
    </dgm:pt>
    <dgm:pt modelId="{42B2624D-E94D-4458-A91E-0B0D9B698D02}" type="sibTrans" cxnId="{01811FA8-D52D-408D-BBE3-E5B9C38E6C80}">
      <dgm:prSet/>
      <dgm:spPr/>
      <dgm:t>
        <a:bodyPr/>
        <a:lstStyle/>
        <a:p>
          <a:endParaRPr lang="en-IN"/>
        </a:p>
      </dgm:t>
    </dgm:pt>
    <dgm:pt modelId="{662EB9C5-EEE8-4CE7-93FC-070D7870AD27}">
      <dgm:prSet custT="1">
        <dgm:style>
          <a:lnRef idx="2">
            <a:schemeClr val="accent6"/>
          </a:lnRef>
          <a:fillRef idx="1">
            <a:schemeClr val="lt1"/>
          </a:fillRef>
          <a:effectRef idx="0">
            <a:schemeClr val="accent6"/>
          </a:effectRef>
          <a:fontRef idx="minor">
            <a:schemeClr val="dk1"/>
          </a:fontRef>
        </dgm:style>
      </dgm:prSet>
      <dgm:spPr/>
      <dgm:t>
        <a:bodyPr/>
        <a:lstStyle/>
        <a:p>
          <a:r>
            <a:rPr lang="en-US" sz="1200" dirty="0" err="1" smtClean="0"/>
            <a:t>Sneh</a:t>
          </a:r>
          <a:r>
            <a:rPr lang="en-US" sz="1200" dirty="0" smtClean="0"/>
            <a:t> </a:t>
          </a:r>
          <a:r>
            <a:rPr lang="en-US" sz="1200" dirty="0" err="1" smtClean="0"/>
            <a:t>Shivirs</a:t>
          </a:r>
          <a:r>
            <a:rPr lang="en-US" sz="1200" dirty="0" smtClean="0"/>
            <a:t> for participation of communities in tackling the problem of malnutrition</a:t>
          </a:r>
          <a:endParaRPr lang="en-IN" sz="1200" dirty="0"/>
        </a:p>
      </dgm:t>
    </dgm:pt>
    <dgm:pt modelId="{E1DA40CC-5C74-4D5F-A4A4-B15F8D48ACB2}" type="parTrans" cxnId="{84C23955-3FBB-4A0D-8777-691A7135C7D9}">
      <dgm:prSet/>
      <dgm:spPr/>
      <dgm:t>
        <a:bodyPr/>
        <a:lstStyle/>
        <a:p>
          <a:endParaRPr lang="en-IN"/>
        </a:p>
      </dgm:t>
    </dgm:pt>
    <dgm:pt modelId="{E048DF37-C274-4684-AA30-D56A6F4105AE}" type="sibTrans" cxnId="{84C23955-3FBB-4A0D-8777-691A7135C7D9}">
      <dgm:prSet/>
      <dgm:spPr/>
      <dgm:t>
        <a:bodyPr/>
        <a:lstStyle/>
        <a:p>
          <a:endParaRPr lang="en-IN"/>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F3AD8477-2B94-4A65-B833-244A1EA324BE}" type="pres">
      <dgm:prSet presAssocID="{9A025337-6A41-4E96-813D-3813EFD02D20}" presName="linNode" presStyleCnt="0"/>
      <dgm:spPr/>
    </dgm:pt>
    <dgm:pt modelId="{801828D8-9252-4C62-8386-FA816C4EB630}" type="pres">
      <dgm:prSet presAssocID="{9A025337-6A41-4E96-813D-3813EFD02D20}" presName="parentText" presStyleLbl="node1" presStyleIdx="0" presStyleCnt="1" custScaleX="194052" custScaleY="102552" custLinFactNeighborX="2256" custLinFactNeighborY="-3447">
        <dgm:presLayoutVars>
          <dgm:chMax val="1"/>
          <dgm:bulletEnabled val="1"/>
        </dgm:presLayoutVars>
      </dgm:prSet>
      <dgm:spPr/>
      <dgm:t>
        <a:bodyPr/>
        <a:lstStyle/>
        <a:p>
          <a:endParaRPr lang="en-IN"/>
        </a:p>
      </dgm:t>
    </dgm:pt>
    <dgm:pt modelId="{989DB50F-6802-4C72-91C9-BB8D1185812D}" type="pres">
      <dgm:prSet presAssocID="{9A025337-6A41-4E96-813D-3813EFD02D20}" presName="descendantText" presStyleLbl="alignAccFollowNode1" presStyleIdx="0" presStyleCnt="1" custScaleX="218939" custScaleY="85610" custLinFactNeighborX="-1494" custLinFactNeighborY="53">
        <dgm:presLayoutVars>
          <dgm:bulletEnabled val="1"/>
        </dgm:presLayoutVars>
      </dgm:prSet>
      <dgm:spPr/>
      <dgm:t>
        <a:bodyPr/>
        <a:lstStyle/>
        <a:p>
          <a:endParaRPr lang="en-IN"/>
        </a:p>
      </dgm:t>
    </dgm:pt>
  </dgm:ptLst>
  <dgm:cxnLst>
    <dgm:cxn modelId="{84C23955-3FBB-4A0D-8777-691A7135C7D9}" srcId="{7D1379C4-69A3-48B9-B4C9-5216F74414BA}" destId="{662EB9C5-EEE8-4CE7-93FC-070D7870AD27}" srcOrd="3" destOrd="0" parTransId="{E1DA40CC-5C74-4D5F-A4A4-B15F8D48ACB2}" sibTransId="{E048DF37-C274-4684-AA30-D56A6F4105AE}"/>
    <dgm:cxn modelId="{01811FA8-D52D-408D-BBE3-E5B9C38E6C80}" srcId="{7D1379C4-69A3-48B9-B4C9-5216F74414BA}" destId="{9D641D82-C7DE-4C38-A7CB-516CC375B30C}" srcOrd="2" destOrd="0" parTransId="{5E351744-23AC-4B50-9238-0B80D665BF16}" sibTransId="{42B2624D-E94D-4458-A91E-0B0D9B698D02}"/>
    <dgm:cxn modelId="{603796D9-7B5A-4DE7-8400-95C48AB59D7E}" type="presOf" srcId="{9D641D82-C7DE-4C38-A7CB-516CC375B30C}" destId="{989DB50F-6802-4C72-91C9-BB8D1185812D}" srcOrd="0" destOrd="3" presId="urn:microsoft.com/office/officeart/2005/8/layout/vList5"/>
    <dgm:cxn modelId="{BC4F0F84-BFC4-46E0-B095-3474A7BEE1F0}" type="presOf" srcId="{7D1379C4-69A3-48B9-B4C9-5216F74414BA}" destId="{989DB50F-6802-4C72-91C9-BB8D1185812D}" srcOrd="0" destOrd="0" presId="urn:microsoft.com/office/officeart/2005/8/layout/vList5"/>
    <dgm:cxn modelId="{29DF3951-F9C0-4BD3-8084-A3F4F347BA03}" type="presOf" srcId="{E888B92C-E4AF-4DA9-811A-936356ED9A46}" destId="{989DB50F-6802-4C72-91C9-BB8D1185812D}" srcOrd="0" destOrd="1" presId="urn:microsoft.com/office/officeart/2005/8/layout/vList5"/>
    <dgm:cxn modelId="{C11E6B8D-C7E6-4532-BD9E-DDCB6FB6F2B1}" type="presOf" srcId="{4C3B5A2B-2AC0-4C74-AF16-7B098E238D60}" destId="{1C71EA26-9877-4113-985D-B62FA608060F}" srcOrd="0" destOrd="0" presId="urn:microsoft.com/office/officeart/2005/8/layout/vList5"/>
    <dgm:cxn modelId="{E30F55FE-E523-4283-8D24-1F314805FFF4}" srcId="{7D1379C4-69A3-48B9-B4C9-5216F74414BA}" destId="{E888B92C-E4AF-4DA9-811A-936356ED9A46}" srcOrd="0" destOrd="0" parTransId="{A228DE79-D31D-424B-9A04-6E57F1B8D034}" sibTransId="{E3564B77-545D-43ED-9FED-439E6C596E26}"/>
    <dgm:cxn modelId="{0AE1936A-CFD9-455F-AC90-1A300E6558E6}" type="presOf" srcId="{6EDD9B56-511B-4515-A7B0-669F904F1E47}" destId="{989DB50F-6802-4C72-91C9-BB8D1185812D}" srcOrd="0" destOrd="2" presId="urn:microsoft.com/office/officeart/2005/8/layout/vList5"/>
    <dgm:cxn modelId="{E73993CF-49DF-4A9C-B611-73D44C01193F}" srcId="{9A025337-6A41-4E96-813D-3813EFD02D20}" destId="{7D1379C4-69A3-48B9-B4C9-5216F74414BA}" srcOrd="0" destOrd="0" parTransId="{82FCCECB-A054-4B0C-9C70-C27F492776F6}" sibTransId="{89D08CCD-D11B-4F21-AFF6-EF204B53A17F}"/>
    <dgm:cxn modelId="{C59BC531-A65C-471E-BDB2-03EEFA9CC4CE}" srcId="{4C3B5A2B-2AC0-4C74-AF16-7B098E238D60}" destId="{9A025337-6A41-4E96-813D-3813EFD02D20}" srcOrd="0" destOrd="0" parTransId="{43512421-2391-4F35-A28D-A469E11B6E42}" sibTransId="{57111968-3536-431D-85B9-43550D215393}"/>
    <dgm:cxn modelId="{4798EF6F-8CA9-42F4-BD1B-CA06BAC385FC}" type="presOf" srcId="{662EB9C5-EEE8-4CE7-93FC-070D7870AD27}" destId="{989DB50F-6802-4C72-91C9-BB8D1185812D}" srcOrd="0" destOrd="4" presId="urn:microsoft.com/office/officeart/2005/8/layout/vList5"/>
    <dgm:cxn modelId="{64727216-E198-4839-9C5D-BD15794FBDF1}" srcId="{7D1379C4-69A3-48B9-B4C9-5216F74414BA}" destId="{6EDD9B56-511B-4515-A7B0-669F904F1E47}" srcOrd="1" destOrd="0" parTransId="{6C47B7A5-CC71-49EF-AD7D-AA71F1EBD775}" sibTransId="{980127F1-6D3D-4A03-9401-7767DE84EB46}"/>
    <dgm:cxn modelId="{CE348BC4-65A1-454E-9622-0B0FB7DF9D81}" type="presOf" srcId="{9A025337-6A41-4E96-813D-3813EFD02D20}" destId="{801828D8-9252-4C62-8386-FA816C4EB630}" srcOrd="0" destOrd="0" presId="urn:microsoft.com/office/officeart/2005/8/layout/vList5"/>
    <dgm:cxn modelId="{3395BC37-EC2E-47CA-824D-D0F5862FB0BD}" type="presParOf" srcId="{1C71EA26-9877-4113-985D-B62FA608060F}" destId="{F3AD8477-2B94-4A65-B833-244A1EA324BE}" srcOrd="0" destOrd="0" presId="urn:microsoft.com/office/officeart/2005/8/layout/vList5"/>
    <dgm:cxn modelId="{E5048380-9876-4120-A148-A2C0E44FEF45}" type="presParOf" srcId="{F3AD8477-2B94-4A65-B833-244A1EA324BE}" destId="{801828D8-9252-4C62-8386-FA816C4EB630}" srcOrd="0" destOrd="0" presId="urn:microsoft.com/office/officeart/2005/8/layout/vList5"/>
    <dgm:cxn modelId="{EF882343-4EB4-4977-B4D6-5EFE44FB6570}" type="presParOf" srcId="{F3AD8477-2B94-4A65-B833-244A1EA324BE}" destId="{989DB50F-6802-4C72-91C9-BB8D1185812D}"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C1D975B4-E23B-44F2-B115-16409D2CD2A8}">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Revamping and restructuring of </a:t>
          </a:r>
          <a:r>
            <a:rPr lang="en-US" sz="1600" dirty="0" err="1" smtClean="0"/>
            <a:t>Rashtriya</a:t>
          </a:r>
          <a:r>
            <a:rPr lang="en-US" sz="1600" dirty="0" smtClean="0"/>
            <a:t> </a:t>
          </a:r>
          <a:r>
            <a:rPr lang="en-US" sz="1600" dirty="0" err="1" smtClean="0"/>
            <a:t>Mahila</a:t>
          </a:r>
          <a:r>
            <a:rPr lang="en-US" sz="1600" dirty="0" smtClean="0"/>
            <a:t> </a:t>
          </a:r>
          <a:r>
            <a:rPr lang="en-US" sz="1600" dirty="0" err="1" smtClean="0"/>
            <a:t>Kosh</a:t>
          </a:r>
          <a:r>
            <a:rPr lang="en-US" sz="1600" dirty="0" smtClean="0"/>
            <a:t> to it enable to function as a lead institution to help women to become micro entrepreneurs</a:t>
          </a:r>
          <a:endParaRPr lang="en-IN" sz="1600" dirty="0"/>
        </a:p>
      </dgm:t>
    </dgm:pt>
    <dgm:pt modelId="{9BF5E852-AFE0-4FDD-B2E7-7CE5B09D1625}" type="parTrans" cxnId="{C6D3D011-5B6A-4844-A9B0-16284A6FE318}">
      <dgm:prSet/>
      <dgm:spPr/>
      <dgm:t>
        <a:bodyPr/>
        <a:lstStyle/>
        <a:p>
          <a:endParaRPr lang="en-US"/>
        </a:p>
      </dgm:t>
    </dgm:pt>
    <dgm:pt modelId="{3D95BCAC-01B5-4E8C-8E65-094D675BA85D}" type="sibTrans" cxnId="{C6D3D011-5B6A-4844-A9B0-16284A6FE318}">
      <dgm:prSet/>
      <dgm:spPr/>
      <dgm:t>
        <a:bodyPr/>
        <a:lstStyle/>
        <a:p>
          <a:endParaRPr lang="en-US"/>
        </a:p>
      </dgm:t>
    </dgm:pt>
    <dgm:pt modelId="{A9162951-982B-4A40-8255-260ECBF4C8D0}">
      <dgm:prSet phldrT="[Text]" custT="1"/>
      <dgm:spPr/>
      <dgm:t>
        <a:bodyPr/>
        <a:lstStyle/>
        <a:p>
          <a:pPr algn="l"/>
          <a:r>
            <a:rPr lang="en-US" sz="1600" b="1" dirty="0" smtClean="0"/>
            <a:t>Restructuring of </a:t>
          </a:r>
          <a:r>
            <a:rPr lang="en-US" sz="1600" b="1" dirty="0" err="1" smtClean="0"/>
            <a:t>Rashtriya</a:t>
          </a:r>
          <a:r>
            <a:rPr lang="en-US" sz="1600" b="1" dirty="0" smtClean="0"/>
            <a:t> </a:t>
          </a:r>
          <a:r>
            <a:rPr lang="en-US" sz="1600" b="1" dirty="0" err="1" smtClean="0"/>
            <a:t>Mahila</a:t>
          </a:r>
          <a:r>
            <a:rPr lang="en-US" sz="1600" b="1" dirty="0" smtClean="0"/>
            <a:t> </a:t>
          </a:r>
          <a:r>
            <a:rPr lang="en-US" sz="1600" b="1" dirty="0" err="1" smtClean="0"/>
            <a:t>kosh</a:t>
          </a:r>
          <a:endParaRPr lang="en-IN" sz="1600" b="1" dirty="0"/>
        </a:p>
      </dgm:t>
    </dgm:pt>
    <dgm:pt modelId="{D7C7A0E7-92E3-41A1-A49E-00D9A204B328}" type="sibTrans" cxnId="{FDDFF5A8-ED4D-4F74-863B-FD106403F056}">
      <dgm:prSet/>
      <dgm:spPr/>
      <dgm:t>
        <a:bodyPr/>
        <a:lstStyle/>
        <a:p>
          <a:endParaRPr lang="en-IN" sz="1600"/>
        </a:p>
      </dgm:t>
    </dgm:pt>
    <dgm:pt modelId="{B25FB6BC-6E59-4DEB-AE06-8A262753E5BA}" type="parTrans" cxnId="{FDDFF5A8-ED4D-4F74-863B-FD106403F056}">
      <dgm:prSet/>
      <dgm:spPr/>
      <dgm:t>
        <a:bodyPr/>
        <a:lstStyle/>
        <a:p>
          <a:endParaRPr lang="en-IN" sz="1600"/>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1ACAC3E7-DD8E-49EB-A0E5-6FFE9BC90AD3}" type="pres">
      <dgm:prSet presAssocID="{A9162951-982B-4A40-8255-260ECBF4C8D0}" presName="linNode" presStyleCnt="0"/>
      <dgm:spPr/>
    </dgm:pt>
    <dgm:pt modelId="{B961B2D9-B22B-4937-9DAE-6126A493A353}" type="pres">
      <dgm:prSet presAssocID="{A9162951-982B-4A40-8255-260ECBF4C8D0}" presName="parentText" presStyleLbl="node1" presStyleIdx="0" presStyleCnt="1" custScaleX="132040" custScaleY="73617">
        <dgm:presLayoutVars>
          <dgm:chMax val="1"/>
          <dgm:bulletEnabled val="1"/>
        </dgm:presLayoutVars>
      </dgm:prSet>
      <dgm:spPr/>
      <dgm:t>
        <a:bodyPr/>
        <a:lstStyle/>
        <a:p>
          <a:endParaRPr lang="en-IN"/>
        </a:p>
      </dgm:t>
    </dgm:pt>
    <dgm:pt modelId="{5199C3B8-5FEF-4979-AAEB-00BD8481405C}" type="pres">
      <dgm:prSet presAssocID="{A9162951-982B-4A40-8255-260ECBF4C8D0}" presName="descendantText" presStyleLbl="alignAccFollowNode1" presStyleIdx="0" presStyleCnt="1" custScaleX="147914" custScaleY="49744" custLinFactNeighborX="4674" custLinFactNeighborY="13113">
        <dgm:presLayoutVars>
          <dgm:bulletEnabled val="1"/>
        </dgm:presLayoutVars>
      </dgm:prSet>
      <dgm:spPr/>
      <dgm:t>
        <a:bodyPr/>
        <a:lstStyle/>
        <a:p>
          <a:endParaRPr lang="en-IN"/>
        </a:p>
      </dgm:t>
    </dgm:pt>
  </dgm:ptLst>
  <dgm:cxnLst>
    <dgm:cxn modelId="{BDF2AE35-E69C-4468-A8B3-5E7C92D39E54}" type="presOf" srcId="{A9162951-982B-4A40-8255-260ECBF4C8D0}" destId="{B961B2D9-B22B-4937-9DAE-6126A493A353}" srcOrd="0" destOrd="0" presId="urn:microsoft.com/office/officeart/2005/8/layout/vList5"/>
    <dgm:cxn modelId="{23048C9B-EE25-4077-88A0-A3AC75530F4F}" type="presOf" srcId="{C1D975B4-E23B-44F2-B115-16409D2CD2A8}" destId="{5199C3B8-5FEF-4979-AAEB-00BD8481405C}" srcOrd="0" destOrd="0" presId="urn:microsoft.com/office/officeart/2005/8/layout/vList5"/>
    <dgm:cxn modelId="{BE85C06E-4853-407B-A531-A822A6319375}" type="presOf" srcId="{4C3B5A2B-2AC0-4C74-AF16-7B098E238D60}" destId="{1C71EA26-9877-4113-985D-B62FA608060F}" srcOrd="0" destOrd="0" presId="urn:microsoft.com/office/officeart/2005/8/layout/vList5"/>
    <dgm:cxn modelId="{FDDFF5A8-ED4D-4F74-863B-FD106403F056}" srcId="{4C3B5A2B-2AC0-4C74-AF16-7B098E238D60}" destId="{A9162951-982B-4A40-8255-260ECBF4C8D0}" srcOrd="0" destOrd="0" parTransId="{B25FB6BC-6E59-4DEB-AE06-8A262753E5BA}" sibTransId="{D7C7A0E7-92E3-41A1-A49E-00D9A204B328}"/>
    <dgm:cxn modelId="{C6D3D011-5B6A-4844-A9B0-16284A6FE318}" srcId="{A9162951-982B-4A40-8255-260ECBF4C8D0}" destId="{C1D975B4-E23B-44F2-B115-16409D2CD2A8}" srcOrd="0" destOrd="0" parTransId="{9BF5E852-AFE0-4FDD-B2E7-7CE5B09D1625}" sibTransId="{3D95BCAC-01B5-4E8C-8E65-094D675BA85D}"/>
    <dgm:cxn modelId="{BA77A434-8E2C-4B60-B709-3CDF176C803F}" type="presParOf" srcId="{1C71EA26-9877-4113-985D-B62FA608060F}" destId="{1ACAC3E7-DD8E-49EB-A0E5-6FFE9BC90AD3}" srcOrd="0" destOrd="0" presId="urn:microsoft.com/office/officeart/2005/8/layout/vList5"/>
    <dgm:cxn modelId="{19FF7AE5-1462-4055-8DCA-44C8F90521EE}" type="presParOf" srcId="{1ACAC3E7-DD8E-49EB-A0E5-6FFE9BC90AD3}" destId="{B961B2D9-B22B-4937-9DAE-6126A493A353}" srcOrd="0" destOrd="0" presId="urn:microsoft.com/office/officeart/2005/8/layout/vList5"/>
    <dgm:cxn modelId="{AFAC704D-95D4-40CE-9411-39C759393C76}" type="presParOf" srcId="{1ACAC3E7-DD8E-49EB-A0E5-6FFE9BC90AD3}" destId="{5199C3B8-5FEF-4979-AAEB-00BD8481405C}"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3B5A2B-2AC0-4C74-AF16-7B098E238D60}" type="doc">
      <dgm:prSet loTypeId="urn:microsoft.com/office/officeart/2005/8/layout/vList5" loCatId="list" qsTypeId="urn:microsoft.com/office/officeart/2005/8/quickstyle/3d1" qsCatId="3D" csTypeId="urn:microsoft.com/office/officeart/2005/8/colors/accent6_5" csCatId="accent6" phldr="1"/>
      <dgm:spPr/>
      <dgm:t>
        <a:bodyPr/>
        <a:lstStyle/>
        <a:p>
          <a:endParaRPr lang="en-IN"/>
        </a:p>
      </dgm:t>
    </dgm:pt>
    <dgm:pt modelId="{79BF4924-447E-4B38-A6ED-776748DDFA9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600" dirty="0" smtClean="0"/>
            <a:t> Organized an extremely successful women entrepreneurs  </a:t>
          </a:r>
          <a:r>
            <a:rPr lang="en-US" sz="1600" dirty="0" err="1" smtClean="0"/>
            <a:t>Mela</a:t>
          </a:r>
          <a:r>
            <a:rPr lang="en-US" sz="1600" dirty="0" smtClean="0"/>
            <a:t> which linked women artisans and crafts persons from all over India  to direct customers. About five lacs persons visited this 2- week event in Delhi. Similar </a:t>
          </a:r>
          <a:r>
            <a:rPr lang="en-US" sz="1600" dirty="0" err="1" smtClean="0"/>
            <a:t>melas</a:t>
          </a:r>
          <a:r>
            <a:rPr lang="en-US" sz="1600" dirty="0" smtClean="0"/>
            <a:t> to be organized all over the country in 2015. </a:t>
          </a:r>
          <a:endParaRPr lang="en-IN" sz="1600" dirty="0"/>
        </a:p>
      </dgm:t>
    </dgm:pt>
    <dgm:pt modelId="{E369754F-434C-467A-97D8-62A82C58EFB9}">
      <dgm:prSet phldrT="[Text]" custT="1"/>
      <dgm:spPr/>
      <dgm:t>
        <a:bodyPr/>
        <a:lstStyle/>
        <a:p>
          <a:r>
            <a:rPr lang="en-US" sz="1600" b="1" dirty="0" smtClean="0"/>
            <a:t>Women Entrepreneurs </a:t>
          </a:r>
          <a:r>
            <a:rPr lang="en-US" sz="1600" b="1" dirty="0" err="1" smtClean="0"/>
            <a:t>Mela</a:t>
          </a:r>
          <a:endParaRPr lang="en-IN" sz="1600" b="1" dirty="0">
            <a:latin typeface="+mn-lt"/>
            <a:cs typeface="Arial" pitchFamily="34" charset="0"/>
          </a:endParaRPr>
        </a:p>
      </dgm:t>
    </dgm:pt>
    <dgm:pt modelId="{4AC3A7A9-91EF-4787-88B2-AFC94A626D00}" type="sibTrans" cxnId="{53D93541-3F7A-44BF-BF33-76BD239307F2}">
      <dgm:prSet/>
      <dgm:spPr/>
      <dgm:t>
        <a:bodyPr/>
        <a:lstStyle/>
        <a:p>
          <a:endParaRPr lang="en-IN" sz="1600"/>
        </a:p>
      </dgm:t>
    </dgm:pt>
    <dgm:pt modelId="{39651460-0E30-4BF6-91F7-FE7474600259}" type="parTrans" cxnId="{53D93541-3F7A-44BF-BF33-76BD239307F2}">
      <dgm:prSet/>
      <dgm:spPr/>
      <dgm:t>
        <a:bodyPr/>
        <a:lstStyle/>
        <a:p>
          <a:endParaRPr lang="en-IN" sz="1600"/>
        </a:p>
      </dgm:t>
    </dgm:pt>
    <dgm:pt modelId="{2039572D-CBD8-4A69-98CF-B67250915D08}" type="sibTrans" cxnId="{7A16D8B2-01B3-42D2-8391-42F54697AFAA}">
      <dgm:prSet/>
      <dgm:spPr/>
      <dgm:t>
        <a:bodyPr/>
        <a:lstStyle/>
        <a:p>
          <a:endParaRPr lang="en-IN" sz="1600"/>
        </a:p>
      </dgm:t>
    </dgm:pt>
    <dgm:pt modelId="{D769212C-8327-438D-9E9B-A76FE37B2A41}" type="parTrans" cxnId="{7A16D8B2-01B3-42D2-8391-42F54697AFAA}">
      <dgm:prSet/>
      <dgm:spPr/>
      <dgm:t>
        <a:bodyPr/>
        <a:lstStyle/>
        <a:p>
          <a:endParaRPr lang="en-IN" sz="1600"/>
        </a:p>
      </dgm:t>
    </dgm:pt>
    <dgm:pt modelId="{CA6D66BD-F4AC-4E3B-A2BC-04E4A826CFDF}">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3200" b="1" dirty="0" smtClean="0"/>
            <a:t>“</a:t>
          </a:r>
          <a:r>
            <a:rPr lang="en-US" sz="2400" b="1" dirty="0" smtClean="0"/>
            <a:t>Women of India” Outlets </a:t>
          </a:r>
          <a:endParaRPr lang="en-IN" sz="2400" b="1" dirty="0"/>
        </a:p>
      </dgm:t>
    </dgm:pt>
    <dgm:pt modelId="{102A9629-D4B6-43AB-A8E6-9239C0D248BC}" type="parTrans" cxnId="{6323DAC6-2455-4AFC-A82A-42AB91E91160}">
      <dgm:prSet/>
      <dgm:spPr/>
      <dgm:t>
        <a:bodyPr/>
        <a:lstStyle/>
        <a:p>
          <a:endParaRPr lang="en-US"/>
        </a:p>
      </dgm:t>
    </dgm:pt>
    <dgm:pt modelId="{8AA0A1C3-EC8E-4958-9432-FBECC9D7D86A}" type="sibTrans" cxnId="{6323DAC6-2455-4AFC-A82A-42AB91E91160}">
      <dgm:prSet/>
      <dgm:spPr/>
      <dgm:t>
        <a:bodyPr/>
        <a:lstStyle/>
        <a:p>
          <a:endParaRPr lang="en-US"/>
        </a:p>
      </dgm:t>
    </dgm:pt>
    <dgm:pt modelId="{E41DFDE5-08B5-431E-A647-A73B185C962B}">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1800" dirty="0" smtClean="0"/>
            <a:t>Proposal being formulated for creation of “Women of India” outlets that will link women artisans and craft persons directly to the customers.</a:t>
          </a:r>
          <a:endParaRPr lang="en-IN" sz="1800" dirty="0"/>
        </a:p>
      </dgm:t>
    </dgm:pt>
    <dgm:pt modelId="{81984C6E-2C54-4012-B4EE-333083F30FFD}" type="parTrans" cxnId="{E11818CC-16C7-4F27-A92B-191D46B159B2}">
      <dgm:prSet/>
      <dgm:spPr/>
      <dgm:t>
        <a:bodyPr/>
        <a:lstStyle/>
        <a:p>
          <a:endParaRPr lang="en-US"/>
        </a:p>
      </dgm:t>
    </dgm:pt>
    <dgm:pt modelId="{AD4E7B1E-0319-4DBB-8467-3DB95D286EF0}" type="sibTrans" cxnId="{E11818CC-16C7-4F27-A92B-191D46B159B2}">
      <dgm:prSet/>
      <dgm:spPr/>
      <dgm:t>
        <a:bodyPr/>
        <a:lstStyle/>
        <a:p>
          <a:endParaRPr lang="en-US"/>
        </a:p>
      </dgm:t>
    </dgm:pt>
    <dgm:pt modelId="{1C71EA26-9877-4113-985D-B62FA608060F}" type="pres">
      <dgm:prSet presAssocID="{4C3B5A2B-2AC0-4C74-AF16-7B098E238D60}" presName="Name0" presStyleCnt="0">
        <dgm:presLayoutVars>
          <dgm:dir/>
          <dgm:animLvl val="lvl"/>
          <dgm:resizeHandles val="exact"/>
        </dgm:presLayoutVars>
      </dgm:prSet>
      <dgm:spPr/>
      <dgm:t>
        <a:bodyPr/>
        <a:lstStyle/>
        <a:p>
          <a:endParaRPr lang="en-IN"/>
        </a:p>
      </dgm:t>
    </dgm:pt>
    <dgm:pt modelId="{055D19D6-C70F-4A56-BF89-7808B834FCD4}" type="pres">
      <dgm:prSet presAssocID="{E369754F-434C-467A-97D8-62A82C58EFB9}" presName="linNode" presStyleCnt="0"/>
      <dgm:spPr/>
    </dgm:pt>
    <dgm:pt modelId="{46DA3704-356C-4D30-8D1A-FBCA73A77B3B}" type="pres">
      <dgm:prSet presAssocID="{E369754F-434C-467A-97D8-62A82C58EFB9}" presName="parentText" presStyleLbl="node1" presStyleIdx="0" presStyleCnt="2" custScaleX="131258" custScaleY="54153">
        <dgm:presLayoutVars>
          <dgm:chMax val="1"/>
          <dgm:bulletEnabled val="1"/>
        </dgm:presLayoutVars>
      </dgm:prSet>
      <dgm:spPr/>
      <dgm:t>
        <a:bodyPr/>
        <a:lstStyle/>
        <a:p>
          <a:endParaRPr lang="en-IN"/>
        </a:p>
      </dgm:t>
    </dgm:pt>
    <dgm:pt modelId="{7F0A0260-9093-4692-87D0-230EE711D7C4}" type="pres">
      <dgm:prSet presAssocID="{E369754F-434C-467A-97D8-62A82C58EFB9}" presName="descendantText" presStyleLbl="alignAccFollowNode1" presStyleIdx="0" presStyleCnt="2" custScaleX="147914" custScaleY="45499" custLinFactNeighborX="5562" custLinFactNeighborY="5966">
        <dgm:presLayoutVars>
          <dgm:bulletEnabled val="1"/>
        </dgm:presLayoutVars>
      </dgm:prSet>
      <dgm:spPr/>
      <dgm:t>
        <a:bodyPr/>
        <a:lstStyle/>
        <a:p>
          <a:endParaRPr lang="en-IN"/>
        </a:p>
      </dgm:t>
    </dgm:pt>
    <dgm:pt modelId="{30412CA4-9078-4B8C-8387-CF2C793CF22C}" type="pres">
      <dgm:prSet presAssocID="{4AC3A7A9-91EF-4787-88B2-AFC94A626D00}" presName="sp" presStyleCnt="0"/>
      <dgm:spPr/>
    </dgm:pt>
    <dgm:pt modelId="{2F4F8F99-CDD7-4B26-835E-AA1582B462C0}" type="pres">
      <dgm:prSet presAssocID="{CA6D66BD-F4AC-4E3B-A2BC-04E4A826CFDF}" presName="linNode" presStyleCnt="0"/>
      <dgm:spPr/>
    </dgm:pt>
    <dgm:pt modelId="{7B3CE0FE-8A12-4945-9E7F-2CB1B8E84FBB}" type="pres">
      <dgm:prSet presAssocID="{CA6D66BD-F4AC-4E3B-A2BC-04E4A826CFDF}" presName="parentText" presStyleLbl="node1" presStyleIdx="1" presStyleCnt="2" custScaleX="1428875" custScaleY="52562">
        <dgm:presLayoutVars>
          <dgm:chMax val="1"/>
          <dgm:bulletEnabled val="1"/>
        </dgm:presLayoutVars>
      </dgm:prSet>
      <dgm:spPr/>
      <dgm:t>
        <a:bodyPr/>
        <a:lstStyle/>
        <a:p>
          <a:endParaRPr lang="en-US"/>
        </a:p>
      </dgm:t>
    </dgm:pt>
    <dgm:pt modelId="{A5CAF99B-2AEC-4040-8B90-2D7B061767D8}" type="pres">
      <dgm:prSet presAssocID="{CA6D66BD-F4AC-4E3B-A2BC-04E4A826CFDF}" presName="descendantText" presStyleLbl="alignAccFollowNode1" presStyleIdx="1" presStyleCnt="2" custScaleX="1566744" custScaleY="32053">
        <dgm:presLayoutVars>
          <dgm:bulletEnabled val="1"/>
        </dgm:presLayoutVars>
      </dgm:prSet>
      <dgm:spPr/>
      <dgm:t>
        <a:bodyPr/>
        <a:lstStyle/>
        <a:p>
          <a:endParaRPr lang="en-US"/>
        </a:p>
      </dgm:t>
    </dgm:pt>
  </dgm:ptLst>
  <dgm:cxnLst>
    <dgm:cxn modelId="{53D93541-3F7A-44BF-BF33-76BD239307F2}" srcId="{4C3B5A2B-2AC0-4C74-AF16-7B098E238D60}" destId="{E369754F-434C-467A-97D8-62A82C58EFB9}" srcOrd="0" destOrd="0" parTransId="{39651460-0E30-4BF6-91F7-FE7474600259}" sibTransId="{4AC3A7A9-91EF-4787-88B2-AFC94A626D00}"/>
    <dgm:cxn modelId="{4D955BB2-AC42-4A8B-A20D-00A11219F7B2}" type="presOf" srcId="{E41DFDE5-08B5-431E-A647-A73B185C962B}" destId="{A5CAF99B-2AEC-4040-8B90-2D7B061767D8}" srcOrd="0" destOrd="0" presId="urn:microsoft.com/office/officeart/2005/8/layout/vList5"/>
    <dgm:cxn modelId="{C84A367F-4838-44FC-AE52-249C4566FDB2}" type="presOf" srcId="{CA6D66BD-F4AC-4E3B-A2BC-04E4A826CFDF}" destId="{7B3CE0FE-8A12-4945-9E7F-2CB1B8E84FBB}" srcOrd="0" destOrd="0" presId="urn:microsoft.com/office/officeart/2005/8/layout/vList5"/>
    <dgm:cxn modelId="{FAB95047-A8E5-48BD-8F46-FD0A7A39F293}" type="presOf" srcId="{79BF4924-447E-4B38-A6ED-776748DDFA99}" destId="{7F0A0260-9093-4692-87D0-230EE711D7C4}" srcOrd="0" destOrd="0" presId="urn:microsoft.com/office/officeart/2005/8/layout/vList5"/>
    <dgm:cxn modelId="{CDF89397-384B-4B0D-AD4E-6BB8F5A73CD0}" type="presOf" srcId="{4C3B5A2B-2AC0-4C74-AF16-7B098E238D60}" destId="{1C71EA26-9877-4113-985D-B62FA608060F}" srcOrd="0" destOrd="0" presId="urn:microsoft.com/office/officeart/2005/8/layout/vList5"/>
    <dgm:cxn modelId="{86E733A5-4593-449E-96BC-A1E5043E8AE6}" type="presOf" srcId="{E369754F-434C-467A-97D8-62A82C58EFB9}" destId="{46DA3704-356C-4D30-8D1A-FBCA73A77B3B}" srcOrd="0" destOrd="0" presId="urn:microsoft.com/office/officeart/2005/8/layout/vList5"/>
    <dgm:cxn modelId="{E11818CC-16C7-4F27-A92B-191D46B159B2}" srcId="{CA6D66BD-F4AC-4E3B-A2BC-04E4A826CFDF}" destId="{E41DFDE5-08B5-431E-A647-A73B185C962B}" srcOrd="0" destOrd="0" parTransId="{81984C6E-2C54-4012-B4EE-333083F30FFD}" sibTransId="{AD4E7B1E-0319-4DBB-8467-3DB95D286EF0}"/>
    <dgm:cxn modelId="{7A16D8B2-01B3-42D2-8391-42F54697AFAA}" srcId="{E369754F-434C-467A-97D8-62A82C58EFB9}" destId="{79BF4924-447E-4B38-A6ED-776748DDFA99}" srcOrd="0" destOrd="0" parTransId="{D769212C-8327-438D-9E9B-A76FE37B2A41}" sibTransId="{2039572D-CBD8-4A69-98CF-B67250915D08}"/>
    <dgm:cxn modelId="{6323DAC6-2455-4AFC-A82A-42AB91E91160}" srcId="{4C3B5A2B-2AC0-4C74-AF16-7B098E238D60}" destId="{CA6D66BD-F4AC-4E3B-A2BC-04E4A826CFDF}" srcOrd="1" destOrd="0" parTransId="{102A9629-D4B6-43AB-A8E6-9239C0D248BC}" sibTransId="{8AA0A1C3-EC8E-4958-9432-FBECC9D7D86A}"/>
    <dgm:cxn modelId="{CEA5B984-1324-4E0C-9A0D-200C087D5808}" type="presParOf" srcId="{1C71EA26-9877-4113-985D-B62FA608060F}" destId="{055D19D6-C70F-4A56-BF89-7808B834FCD4}" srcOrd="0" destOrd="0" presId="urn:microsoft.com/office/officeart/2005/8/layout/vList5"/>
    <dgm:cxn modelId="{4A602955-E8E7-4670-AF8B-E91AC7B0EBC7}" type="presParOf" srcId="{055D19D6-C70F-4A56-BF89-7808B834FCD4}" destId="{46DA3704-356C-4D30-8D1A-FBCA73A77B3B}" srcOrd="0" destOrd="0" presId="urn:microsoft.com/office/officeart/2005/8/layout/vList5"/>
    <dgm:cxn modelId="{F0EB6B8A-A686-40F3-931A-984DCFA8D7CD}" type="presParOf" srcId="{055D19D6-C70F-4A56-BF89-7808B834FCD4}" destId="{7F0A0260-9093-4692-87D0-230EE711D7C4}" srcOrd="1" destOrd="0" presId="urn:microsoft.com/office/officeart/2005/8/layout/vList5"/>
    <dgm:cxn modelId="{4C30C738-B067-40EC-8A26-16077024C916}" type="presParOf" srcId="{1C71EA26-9877-4113-985D-B62FA608060F}" destId="{30412CA4-9078-4B8C-8387-CF2C793CF22C}" srcOrd="1" destOrd="0" presId="urn:microsoft.com/office/officeart/2005/8/layout/vList5"/>
    <dgm:cxn modelId="{B86681FC-103C-40E4-A1A0-4024D2F8D4E1}" type="presParOf" srcId="{1C71EA26-9877-4113-985D-B62FA608060F}" destId="{2F4F8F99-CDD7-4B26-835E-AA1582B462C0}" srcOrd="2" destOrd="0" presId="urn:microsoft.com/office/officeart/2005/8/layout/vList5"/>
    <dgm:cxn modelId="{1DA3D171-50A9-4008-87CB-91C133A11249}" type="presParOf" srcId="{2F4F8F99-CDD7-4B26-835E-AA1582B462C0}" destId="{7B3CE0FE-8A12-4945-9E7F-2CB1B8E84FBB}" srcOrd="0" destOrd="0" presId="urn:microsoft.com/office/officeart/2005/8/layout/vList5"/>
    <dgm:cxn modelId="{ED6DA0CB-D789-49C1-BB55-8C329295EF7E}" type="presParOf" srcId="{2F4F8F99-CDD7-4B26-835E-AA1582B462C0}" destId="{A5CAF99B-2AEC-4040-8B90-2D7B061767D8}"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7A10AB1-2536-4014-8A43-26D193BB2853}">
      <dsp:nvSpPr>
        <dsp:cNvPr id="0" name=""/>
        <dsp:cNvSpPr/>
      </dsp:nvSpPr>
      <dsp:spPr>
        <a:xfrm>
          <a:off x="419204" y="2"/>
          <a:ext cx="3108797" cy="633600"/>
        </a:xfrm>
        <a:prstGeom prst="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hemeClr val="accent6"/>
        </a:lnRef>
        <a:fillRef idx="3">
          <a:schemeClr val="accent6"/>
        </a:fillRef>
        <a:effectRef idx="3">
          <a:schemeClr val="accent6"/>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b="1" kern="1200" dirty="0" smtClean="0">
              <a:latin typeface="+mj-lt"/>
              <a:ea typeface="Tahoma" pitchFamily="34" charset="0"/>
              <a:cs typeface="Tahoma" pitchFamily="34" charset="0"/>
            </a:rPr>
            <a:t>Children</a:t>
          </a:r>
          <a:endParaRPr lang="en-US" sz="2800" b="1" kern="1200" dirty="0">
            <a:latin typeface="+mj-lt"/>
            <a:ea typeface="Tahoma" pitchFamily="34" charset="0"/>
            <a:cs typeface="Tahoma" pitchFamily="34" charset="0"/>
          </a:endParaRPr>
        </a:p>
      </dsp:txBody>
      <dsp:txXfrm>
        <a:off x="419204" y="2"/>
        <a:ext cx="3108797" cy="633600"/>
      </dsp:txXfrm>
    </dsp:sp>
    <dsp:sp modelId="{B7E982F6-1B4A-464C-A36F-910EB4D213EF}">
      <dsp:nvSpPr>
        <dsp:cNvPr id="0" name=""/>
        <dsp:cNvSpPr/>
      </dsp:nvSpPr>
      <dsp:spPr>
        <a:xfrm>
          <a:off x="404724" y="669716"/>
          <a:ext cx="3137758" cy="3140280"/>
        </a:xfrm>
        <a:prstGeom prst="rect">
          <a:avLst/>
        </a:prstGeom>
        <a:gradFill rotWithShape="1">
          <a:gsLst>
            <a:gs pos="0">
              <a:schemeClr val="accent6">
                <a:tint val="65000"/>
                <a:satMod val="270000"/>
              </a:schemeClr>
            </a:gs>
            <a:gs pos="25000">
              <a:schemeClr val="accent6">
                <a:tint val="60000"/>
                <a:satMod val="300000"/>
              </a:schemeClr>
            </a:gs>
            <a:gs pos="100000">
              <a:schemeClr val="accent6">
                <a:tint val="29000"/>
                <a:satMod val="400000"/>
              </a:schemeClr>
            </a:gs>
          </a:gsLst>
          <a:lin ang="16200000" scaled="1"/>
        </a:gradFill>
        <a:ln w="9525" cap="flat" cmpd="sng" algn="ctr">
          <a:solidFill>
            <a:schemeClr val="accent6">
              <a:satMod val="150000"/>
            </a:schemeClr>
          </a:solidFill>
          <a:prstDash val="solid"/>
        </a:ln>
        <a:effectLst>
          <a:outerShdw blurRad="65500" dist="38100" dir="5400000" rotWithShape="0">
            <a:srgbClr val="000000">
              <a:alpha val="4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Survival, development, protection &amp; participation</a:t>
          </a:r>
          <a:endParaRPr lang="en-US" sz="1400" kern="1200" dirty="0">
            <a:latin typeface="+mn-lt"/>
            <a:ea typeface="Tahoma" pitchFamily="34" charset="0"/>
            <a:cs typeface="Tahoma" pitchFamily="34" charset="0"/>
          </a:endParaRP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Nutrition</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Better working conditions for Anganwadi Workers</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Addressing trafficking, missing children, sexual abuse</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Tackling juvenile crimes</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Strengthening child protection systems</a:t>
          </a:r>
        </a:p>
      </dsp:txBody>
      <dsp:txXfrm>
        <a:off x="404724" y="669716"/>
        <a:ext cx="3137758" cy="3140280"/>
      </dsp:txXfrm>
    </dsp:sp>
    <dsp:sp modelId="{27E3DD9A-7619-4BD5-86E1-77D03EF81E03}">
      <dsp:nvSpPr>
        <dsp:cNvPr id="0" name=""/>
        <dsp:cNvSpPr/>
      </dsp:nvSpPr>
      <dsp:spPr>
        <a:xfrm>
          <a:off x="3558997" y="0"/>
          <a:ext cx="2991817" cy="633600"/>
        </a:xfrm>
        <a:prstGeom prst="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hemeClr val="accent6"/>
        </a:lnRef>
        <a:fillRef idx="3">
          <a:schemeClr val="accent6"/>
        </a:fillRef>
        <a:effectRef idx="3">
          <a:schemeClr val="accent6"/>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b="1" kern="1200" dirty="0" smtClean="0">
              <a:latin typeface="+mj-lt"/>
              <a:ea typeface="Tahoma" pitchFamily="34" charset="0"/>
              <a:cs typeface="Tahoma" pitchFamily="34" charset="0"/>
            </a:rPr>
            <a:t>Women</a:t>
          </a:r>
          <a:endParaRPr lang="en-US" sz="2800" b="1" kern="1200" dirty="0">
            <a:latin typeface="+mj-lt"/>
            <a:ea typeface="Tahoma" pitchFamily="34" charset="0"/>
            <a:cs typeface="Tahoma" pitchFamily="34" charset="0"/>
          </a:endParaRPr>
        </a:p>
      </dsp:txBody>
      <dsp:txXfrm>
        <a:off x="3558997" y="0"/>
        <a:ext cx="2991817" cy="633600"/>
      </dsp:txXfrm>
    </dsp:sp>
    <dsp:sp modelId="{43C03DA8-03D2-4269-86B6-5B017F224F25}">
      <dsp:nvSpPr>
        <dsp:cNvPr id="0" name=""/>
        <dsp:cNvSpPr/>
      </dsp:nvSpPr>
      <dsp:spPr>
        <a:xfrm>
          <a:off x="3558997" y="669719"/>
          <a:ext cx="2991817" cy="3140280"/>
        </a:xfrm>
        <a:prstGeom prst="rect">
          <a:avLst/>
        </a:prstGeom>
        <a:gradFill rotWithShape="1">
          <a:gsLst>
            <a:gs pos="0">
              <a:schemeClr val="accent6">
                <a:tint val="65000"/>
                <a:satMod val="270000"/>
              </a:schemeClr>
            </a:gs>
            <a:gs pos="25000">
              <a:schemeClr val="accent6">
                <a:tint val="60000"/>
                <a:satMod val="300000"/>
              </a:schemeClr>
            </a:gs>
            <a:gs pos="100000">
              <a:schemeClr val="accent6">
                <a:tint val="29000"/>
                <a:satMod val="400000"/>
              </a:schemeClr>
            </a:gs>
          </a:gsLst>
          <a:lin ang="16200000" scaled="1"/>
        </a:gradFill>
        <a:ln w="9525" cap="flat" cmpd="sng" algn="ctr">
          <a:solidFill>
            <a:schemeClr val="accent6">
              <a:satMod val="150000"/>
            </a:schemeClr>
          </a:solidFill>
          <a:prstDash val="solid"/>
        </a:ln>
        <a:effectLst>
          <a:outerShdw blurRad="65500" dist="38100" dir="5400000" rotWithShape="0">
            <a:srgbClr val="000000">
              <a:alpha val="40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Beti </a:t>
          </a:r>
          <a:r>
            <a:rPr lang="en-US" sz="1400" kern="1200" dirty="0" err="1" smtClean="0">
              <a:latin typeface="+mn-lt"/>
              <a:ea typeface="Tahoma" pitchFamily="34" charset="0"/>
              <a:cs typeface="Tahoma" pitchFamily="34" charset="0"/>
            </a:rPr>
            <a:t>Bachao</a:t>
          </a:r>
          <a:r>
            <a:rPr lang="en-US" sz="1400" kern="1200" dirty="0" smtClean="0">
              <a:latin typeface="+mn-lt"/>
              <a:ea typeface="Tahoma" pitchFamily="34" charset="0"/>
              <a:cs typeface="Tahoma" pitchFamily="34" charset="0"/>
            </a:rPr>
            <a:t> Beti </a:t>
          </a:r>
          <a:r>
            <a:rPr lang="en-US" sz="1400" kern="1200" dirty="0" err="1" smtClean="0">
              <a:latin typeface="+mn-lt"/>
              <a:ea typeface="Tahoma" pitchFamily="34" charset="0"/>
              <a:cs typeface="Tahoma" pitchFamily="34" charset="0"/>
            </a:rPr>
            <a:t>Padhao</a:t>
          </a:r>
          <a:endParaRPr lang="en-IN" sz="1400" kern="1200" dirty="0">
            <a:latin typeface="+mn-lt"/>
            <a:ea typeface="Tahoma" pitchFamily="34" charset="0"/>
            <a:cs typeface="Tahoma" pitchFamily="34" charset="0"/>
          </a:endParaRP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Safety &amp; Security</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Health: Nutrition &amp; Pregnancy</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Skill development</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Removing Gender disparity</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Restructuring RMK</a:t>
          </a:r>
        </a:p>
        <a:p>
          <a:pPr marL="114300" lvl="1" indent="-114300" algn="l" defTabSz="622300">
            <a:lnSpc>
              <a:spcPct val="100000"/>
            </a:lnSpc>
            <a:spcBef>
              <a:spcPct val="0"/>
            </a:spcBef>
            <a:spcAft>
              <a:spcPts val="1200"/>
            </a:spcAft>
            <a:buChar char="••"/>
          </a:pPr>
          <a:r>
            <a:rPr lang="en-US" sz="1400" kern="1200" dirty="0" smtClean="0">
              <a:latin typeface="+mn-lt"/>
              <a:ea typeface="Tahoma" pitchFamily="34" charset="0"/>
              <a:cs typeface="Tahoma" pitchFamily="34" charset="0"/>
            </a:rPr>
            <a:t>Empowerment</a:t>
          </a:r>
        </a:p>
      </dsp:txBody>
      <dsp:txXfrm>
        <a:off x="3558997" y="669719"/>
        <a:ext cx="2991817" cy="314028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AE7326-0DA8-4FCD-B506-90CF2E424AA5}">
      <dsp:nvSpPr>
        <dsp:cNvPr id="0" name=""/>
        <dsp:cNvSpPr/>
      </dsp:nvSpPr>
      <dsp:spPr>
        <a:xfrm rot="5400000">
          <a:off x="4909857" y="-1767078"/>
          <a:ext cx="1941877" cy="5949964"/>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i="1" u="sng" kern="1200" dirty="0" smtClean="0"/>
            <a:t>Its </a:t>
          </a:r>
          <a:r>
            <a:rPr lang="en-US" sz="1600" i="1" u="sng" kern="1200" dirty="0" smtClean="0"/>
            <a:t>salient features  are as under:</a:t>
          </a:r>
          <a:endParaRPr lang="en-IN" sz="1600" i="1" u="sng" kern="1200" dirty="0"/>
        </a:p>
        <a:p>
          <a:pPr marL="171450" lvl="1" indent="-171450" algn="l" defTabSz="711200">
            <a:lnSpc>
              <a:spcPct val="90000"/>
            </a:lnSpc>
            <a:spcBef>
              <a:spcPct val="0"/>
            </a:spcBef>
            <a:spcAft>
              <a:spcPct val="15000"/>
            </a:spcAft>
            <a:buChar char="••"/>
          </a:pPr>
          <a:r>
            <a:rPr lang="en-US" sz="1600" kern="1200" dirty="0" smtClean="0"/>
            <a:t>Provision to get boys in the age group of 16-18 years, who have committed heinous crimes, tried as an Adult on the recommendation of Juvenile Justice Board.</a:t>
          </a:r>
          <a:endParaRPr lang="en-IN" sz="1600" kern="1200" dirty="0"/>
        </a:p>
        <a:p>
          <a:pPr marL="171450" lvl="1" indent="-171450" algn="l" defTabSz="711200">
            <a:lnSpc>
              <a:spcPct val="90000"/>
            </a:lnSpc>
            <a:spcBef>
              <a:spcPct val="0"/>
            </a:spcBef>
            <a:spcAft>
              <a:spcPct val="15000"/>
            </a:spcAft>
            <a:buChar char="••"/>
          </a:pPr>
          <a:r>
            <a:rPr lang="en-US" sz="1600" kern="1200" dirty="0" smtClean="0"/>
            <a:t>New Rules for easy and faster adoption of children.</a:t>
          </a:r>
          <a:endParaRPr lang="en-IN" sz="1600" kern="1200" dirty="0" smtClean="0"/>
        </a:p>
        <a:p>
          <a:pPr marL="171450" lvl="1" indent="-171450" algn="l" defTabSz="711200">
            <a:lnSpc>
              <a:spcPct val="90000"/>
            </a:lnSpc>
            <a:spcBef>
              <a:spcPct val="0"/>
            </a:spcBef>
            <a:spcAft>
              <a:spcPct val="15000"/>
            </a:spcAft>
            <a:buChar char="••"/>
          </a:pPr>
          <a:r>
            <a:rPr lang="en-US" sz="1600" kern="1200" dirty="0" smtClean="0"/>
            <a:t>Introducing a new scheme for foster care for the first time in India to enable older children to get family based care till they get formally adopted.</a:t>
          </a:r>
          <a:endParaRPr lang="en-IN" sz="1600" kern="1200" dirty="0"/>
        </a:p>
      </dsp:txBody>
      <dsp:txXfrm rot="5400000">
        <a:off x="4909857" y="-1767078"/>
        <a:ext cx="1941877" cy="5949964"/>
      </dsp:txXfrm>
    </dsp:sp>
    <dsp:sp modelId="{7DF950A2-53FF-4983-8B2A-C551A2F804F8}">
      <dsp:nvSpPr>
        <dsp:cNvPr id="0" name=""/>
        <dsp:cNvSpPr/>
      </dsp:nvSpPr>
      <dsp:spPr>
        <a:xfrm>
          <a:off x="426" y="1680"/>
          <a:ext cx="2905386" cy="2412446"/>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A Bill to amend Juvenile Justice Act introduced in the Parliament</a:t>
          </a:r>
          <a:endParaRPr lang="en-IN" sz="2000" b="1" kern="1200" dirty="0"/>
        </a:p>
      </dsp:txBody>
      <dsp:txXfrm>
        <a:off x="426" y="1680"/>
        <a:ext cx="2905386" cy="2412446"/>
      </dsp:txXfrm>
    </dsp:sp>
    <dsp:sp modelId="{989DB50F-6802-4C72-91C9-BB8D1185812D}">
      <dsp:nvSpPr>
        <dsp:cNvPr id="0" name=""/>
        <dsp:cNvSpPr/>
      </dsp:nvSpPr>
      <dsp:spPr>
        <a:xfrm rot="5400000">
          <a:off x="5399867" y="680518"/>
          <a:ext cx="1009668" cy="5908907"/>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CARINGS – which has made the adoption process easier. Sensitization workshops are being organized all over India in 2015.</a:t>
          </a:r>
          <a:endParaRPr lang="en-IN" sz="1600" kern="1200" dirty="0"/>
        </a:p>
      </dsp:txBody>
      <dsp:txXfrm rot="5400000">
        <a:off x="5399867" y="680518"/>
        <a:ext cx="1009668" cy="5908907"/>
      </dsp:txXfrm>
    </dsp:sp>
    <dsp:sp modelId="{801828D8-9252-4C62-8386-FA816C4EB630}">
      <dsp:nvSpPr>
        <dsp:cNvPr id="0" name=""/>
        <dsp:cNvSpPr/>
      </dsp:nvSpPr>
      <dsp:spPr>
        <a:xfrm>
          <a:off x="426" y="2550077"/>
          <a:ext cx="2949394" cy="2096442"/>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Amendment to existing Rules for adoption of children and revamping of the national website for adoption procedure </a:t>
          </a:r>
          <a:endParaRPr lang="en-IN" sz="2000" b="1" kern="1200" dirty="0"/>
        </a:p>
      </dsp:txBody>
      <dsp:txXfrm>
        <a:off x="426" y="2550077"/>
        <a:ext cx="2949394" cy="209644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99C3B8-5FEF-4979-AAEB-00BD8481405C}">
      <dsp:nvSpPr>
        <dsp:cNvPr id="0" name=""/>
        <dsp:cNvSpPr/>
      </dsp:nvSpPr>
      <dsp:spPr>
        <a:xfrm rot="5400000">
          <a:off x="4612098" y="-1517349"/>
          <a:ext cx="1314173" cy="5158828"/>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Detailed proposal for establishing One Stop Crisis </a:t>
          </a:r>
          <a:r>
            <a:rPr lang="en-US" sz="1600" kern="1200" dirty="0" err="1" smtClean="0"/>
            <a:t>centres</a:t>
          </a:r>
          <a:r>
            <a:rPr lang="en-US" sz="1600" kern="1200" dirty="0" smtClean="0"/>
            <a:t> for women affected by violence in each district of the country formulated  and submitted to Cabinet for consideration.</a:t>
          </a:r>
          <a:endParaRPr lang="en-IN" sz="1600" kern="1200" dirty="0"/>
        </a:p>
      </dsp:txBody>
      <dsp:txXfrm rot="5400000">
        <a:off x="4612098" y="-1517349"/>
        <a:ext cx="1314173" cy="5158828"/>
      </dsp:txXfrm>
    </dsp:sp>
    <dsp:sp modelId="{B961B2D9-B22B-4937-9DAE-6126A493A353}">
      <dsp:nvSpPr>
        <dsp:cNvPr id="0" name=""/>
        <dsp:cNvSpPr/>
      </dsp:nvSpPr>
      <dsp:spPr>
        <a:xfrm>
          <a:off x="140" y="1305"/>
          <a:ext cx="2689491" cy="2107930"/>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l" defTabSz="889000">
            <a:lnSpc>
              <a:spcPct val="90000"/>
            </a:lnSpc>
            <a:spcBef>
              <a:spcPct val="0"/>
            </a:spcBef>
            <a:spcAft>
              <a:spcPct val="35000"/>
            </a:spcAft>
          </a:pPr>
          <a:r>
            <a:rPr lang="en-US" sz="2000" b="1" kern="1200" dirty="0" smtClean="0"/>
            <a:t>Detailed proposal for establishing One Stop Crisis </a:t>
          </a:r>
          <a:r>
            <a:rPr lang="en-US" sz="2000" b="1" kern="1200" dirty="0" err="1" smtClean="0"/>
            <a:t>centres</a:t>
          </a:r>
          <a:r>
            <a:rPr lang="en-US" sz="2000" b="1" kern="1200" dirty="0" smtClean="0"/>
            <a:t> for women affected by violence submitted to Cabinet for consideration.</a:t>
          </a:r>
          <a:endParaRPr lang="en-IN" sz="2000" b="1" kern="1200" dirty="0"/>
        </a:p>
      </dsp:txBody>
      <dsp:txXfrm>
        <a:off x="140" y="1305"/>
        <a:ext cx="2689491" cy="2107930"/>
      </dsp:txXfrm>
    </dsp:sp>
    <dsp:sp modelId="{7F0A0260-9093-4692-87D0-230EE711D7C4}">
      <dsp:nvSpPr>
        <dsp:cNvPr id="0" name=""/>
        <dsp:cNvSpPr/>
      </dsp:nvSpPr>
      <dsp:spPr>
        <a:xfrm rot="5400000">
          <a:off x="4612818" y="701539"/>
          <a:ext cx="1314173" cy="5137061"/>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endParaRPr lang="en-IN" sz="1200" kern="1200" dirty="0"/>
        </a:p>
        <a:p>
          <a:pPr marL="171450" lvl="1" indent="-171450" algn="l" defTabSz="711200">
            <a:lnSpc>
              <a:spcPct val="90000"/>
            </a:lnSpc>
            <a:spcBef>
              <a:spcPct val="0"/>
            </a:spcBef>
            <a:spcAft>
              <a:spcPct val="15000"/>
            </a:spcAft>
            <a:buChar char="••"/>
          </a:pPr>
          <a:r>
            <a:rPr lang="en-US" sz="1600" kern="1200" dirty="0" smtClean="0"/>
            <a:t>All India women Helpline being revamped and to be dove-tailed along with the one stop crisis centre.</a:t>
          </a:r>
          <a:r>
            <a:rPr lang="en-IN" sz="1600" kern="1200" dirty="0" smtClean="0"/>
            <a:t> </a:t>
          </a:r>
          <a:endParaRPr lang="en-IN" sz="1600" kern="1200" dirty="0"/>
        </a:p>
      </dsp:txBody>
      <dsp:txXfrm rot="5400000">
        <a:off x="4612818" y="701539"/>
        <a:ext cx="1314173" cy="5137061"/>
      </dsp:txXfrm>
    </dsp:sp>
    <dsp:sp modelId="{46DA3704-356C-4D30-8D1A-FBCA73A77B3B}">
      <dsp:nvSpPr>
        <dsp:cNvPr id="0" name=""/>
        <dsp:cNvSpPr/>
      </dsp:nvSpPr>
      <dsp:spPr>
        <a:xfrm>
          <a:off x="140" y="2225562"/>
          <a:ext cx="2701234" cy="2089015"/>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All India women Helpline </a:t>
          </a:r>
          <a:endParaRPr lang="en-IN" sz="2000" b="1" kern="1200" dirty="0"/>
        </a:p>
      </dsp:txBody>
      <dsp:txXfrm>
        <a:off x="140" y="2225562"/>
        <a:ext cx="2701234" cy="208901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6D1E38-4C15-4771-9065-B6D66132D292}">
      <dsp:nvSpPr>
        <dsp:cNvPr id="0" name=""/>
        <dsp:cNvSpPr/>
      </dsp:nvSpPr>
      <dsp:spPr>
        <a:xfrm rot="5400000">
          <a:off x="4999156" y="-1706443"/>
          <a:ext cx="883046" cy="5120640"/>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New guidelines for protection of the runaway children (who generally use railways) being formulated in consultation with Ministry of Railways.</a:t>
          </a:r>
          <a:endParaRPr lang="en-IN" sz="1200" kern="1200" dirty="0"/>
        </a:p>
        <a:p>
          <a:pPr marL="57150" lvl="1" indent="-57150" algn="l" defTabSz="311150">
            <a:lnSpc>
              <a:spcPct val="90000"/>
            </a:lnSpc>
            <a:spcBef>
              <a:spcPct val="0"/>
            </a:spcBef>
            <a:spcAft>
              <a:spcPct val="15000"/>
            </a:spcAft>
            <a:buChar char="••"/>
          </a:pPr>
          <a:endParaRPr lang="en-IN" sz="700" kern="1200" dirty="0"/>
        </a:p>
      </dsp:txBody>
      <dsp:txXfrm rot="5400000">
        <a:off x="4999156" y="-1706443"/>
        <a:ext cx="883046" cy="5120640"/>
      </dsp:txXfrm>
    </dsp:sp>
    <dsp:sp modelId="{48490653-9D9A-4E36-9D02-634936AA19DD}">
      <dsp:nvSpPr>
        <dsp:cNvPr id="0" name=""/>
        <dsp:cNvSpPr/>
      </dsp:nvSpPr>
      <dsp:spPr>
        <a:xfrm>
          <a:off x="0" y="37891"/>
          <a:ext cx="2880360" cy="1702593"/>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Guidelines for protection of the runaway children </a:t>
          </a:r>
          <a:endParaRPr lang="en-IN" sz="2000" b="1" kern="1200" dirty="0"/>
        </a:p>
      </dsp:txBody>
      <dsp:txXfrm>
        <a:off x="0" y="37891"/>
        <a:ext cx="2880360" cy="1702593"/>
      </dsp:txXfrm>
    </dsp:sp>
    <dsp:sp modelId="{9B4DDA9F-96A3-4290-955C-5ABBC166C918}">
      <dsp:nvSpPr>
        <dsp:cNvPr id="0" name=""/>
        <dsp:cNvSpPr/>
      </dsp:nvSpPr>
      <dsp:spPr>
        <a:xfrm rot="5400000">
          <a:off x="5034277" y="81279"/>
          <a:ext cx="812804" cy="5120640"/>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Public website for Missing Children  being re-vamped for increased citizens participation and effectiveness.</a:t>
          </a:r>
          <a:endParaRPr lang="en-IN" sz="1200" kern="1200" dirty="0"/>
        </a:p>
      </dsp:txBody>
      <dsp:txXfrm rot="5400000">
        <a:off x="5034277" y="81279"/>
        <a:ext cx="812804" cy="5120640"/>
      </dsp:txXfrm>
    </dsp:sp>
    <dsp:sp modelId="{82AAF60A-22FB-40FD-BE09-98E078002C84}">
      <dsp:nvSpPr>
        <dsp:cNvPr id="0" name=""/>
        <dsp:cNvSpPr/>
      </dsp:nvSpPr>
      <dsp:spPr>
        <a:xfrm>
          <a:off x="0" y="1790303"/>
          <a:ext cx="2880360" cy="1702593"/>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IN" sz="2000" b="1" kern="1200" dirty="0" smtClean="0"/>
            <a:t>TRACKCHILD-</a:t>
          </a:r>
          <a:r>
            <a:rPr lang="en-US" sz="2000" b="1" kern="1200" dirty="0" smtClean="0"/>
            <a:t>Public website for Missing Children  </a:t>
          </a:r>
          <a:endParaRPr lang="en-IN" sz="2000" b="1" kern="1200" dirty="0"/>
        </a:p>
      </dsp:txBody>
      <dsp:txXfrm>
        <a:off x="0" y="1790303"/>
        <a:ext cx="2880360" cy="1702593"/>
      </dsp:txXfrm>
    </dsp:sp>
    <dsp:sp modelId="{4D1C3FA6-8F42-4509-88CD-49A22A667C50}">
      <dsp:nvSpPr>
        <dsp:cNvPr id="0" name=""/>
        <dsp:cNvSpPr/>
      </dsp:nvSpPr>
      <dsp:spPr>
        <a:xfrm rot="5400000">
          <a:off x="4993204" y="1869003"/>
          <a:ext cx="894951" cy="5120640"/>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Standard operating procedures and parameters for assessment for the women and children institutions assisted by the Ministry being formulated. All institutions will be assessed periodically against these parameters</a:t>
          </a:r>
          <a:endParaRPr lang="en-IN" sz="1200" kern="1200" dirty="0"/>
        </a:p>
      </dsp:txBody>
      <dsp:txXfrm rot="5400000">
        <a:off x="4993204" y="1869003"/>
        <a:ext cx="894951" cy="5120640"/>
      </dsp:txXfrm>
    </dsp:sp>
    <dsp:sp modelId="{76D98915-C53D-4976-8640-54CCDDB3DAFE}">
      <dsp:nvSpPr>
        <dsp:cNvPr id="0" name=""/>
        <dsp:cNvSpPr/>
      </dsp:nvSpPr>
      <dsp:spPr>
        <a:xfrm>
          <a:off x="0" y="3578026"/>
          <a:ext cx="2880360" cy="1702593"/>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Standard operating procedures and parameters for assessment for the women and children institutions</a:t>
          </a:r>
          <a:endParaRPr lang="en-IN" sz="2000" b="1" kern="1200" dirty="0"/>
        </a:p>
      </dsp:txBody>
      <dsp:txXfrm>
        <a:off x="0" y="3578026"/>
        <a:ext cx="2880360" cy="170259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AE7326-0DA8-4FCD-B506-90CF2E424AA5}">
      <dsp:nvSpPr>
        <dsp:cNvPr id="0" name=""/>
        <dsp:cNvSpPr/>
      </dsp:nvSpPr>
      <dsp:spPr>
        <a:xfrm rot="5400000">
          <a:off x="4725376" y="1220183"/>
          <a:ext cx="1278853" cy="5424789"/>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Issue of decreasing child sex ratio being addressed through a new </a:t>
          </a:r>
          <a:r>
            <a:rPr lang="en-US" sz="1200" kern="1200" dirty="0" err="1" smtClean="0"/>
            <a:t>Beti</a:t>
          </a:r>
          <a:r>
            <a:rPr lang="en-US" sz="1200" kern="1200" dirty="0" smtClean="0"/>
            <a:t> </a:t>
          </a:r>
          <a:r>
            <a:rPr lang="en-US" sz="1200" kern="1200" dirty="0" err="1" smtClean="0"/>
            <a:t>Bachao-Beti</a:t>
          </a:r>
          <a:r>
            <a:rPr lang="en-US" sz="1200" kern="1200" dirty="0" smtClean="0"/>
            <a:t> </a:t>
          </a:r>
          <a:r>
            <a:rPr lang="en-US" sz="1200" kern="1200" dirty="0" err="1" smtClean="0"/>
            <a:t>Padhao</a:t>
          </a:r>
          <a:r>
            <a:rPr lang="en-US" sz="1200" kern="1200" dirty="0" smtClean="0"/>
            <a:t>   scheme with following features:</a:t>
          </a:r>
          <a:endParaRPr lang="en-IN" sz="1200" i="1" u="sng" kern="1200" dirty="0"/>
        </a:p>
        <a:p>
          <a:pPr marL="228600" lvl="2" indent="-114300" algn="l" defTabSz="533400">
            <a:lnSpc>
              <a:spcPct val="90000"/>
            </a:lnSpc>
            <a:spcBef>
              <a:spcPct val="0"/>
            </a:spcBef>
            <a:spcAft>
              <a:spcPct val="15000"/>
            </a:spcAft>
            <a:buChar char="••"/>
          </a:pPr>
          <a:r>
            <a:rPr lang="en-US" sz="1200" kern="1200" dirty="0" smtClean="0"/>
            <a:t>Targeted for 100 districts with worst child sex ratio</a:t>
          </a:r>
          <a:endParaRPr lang="en-IN" sz="1200" kern="1200" dirty="0"/>
        </a:p>
        <a:p>
          <a:pPr marL="228600" lvl="2" indent="-114300" algn="l" defTabSz="533400">
            <a:lnSpc>
              <a:spcPct val="90000"/>
            </a:lnSpc>
            <a:spcBef>
              <a:spcPct val="0"/>
            </a:spcBef>
            <a:spcAft>
              <a:spcPct val="15000"/>
            </a:spcAft>
            <a:buChar char="••"/>
          </a:pPr>
          <a:r>
            <a:rPr lang="en-US" sz="1200" kern="1200" dirty="0" smtClean="0"/>
            <a:t>Coordinated delivery of services by different ministries</a:t>
          </a:r>
          <a:endParaRPr lang="en-IN" sz="1200" kern="1200" dirty="0"/>
        </a:p>
        <a:p>
          <a:pPr marL="228600" lvl="2" indent="-114300" algn="l" defTabSz="533400">
            <a:lnSpc>
              <a:spcPct val="90000"/>
            </a:lnSpc>
            <a:spcBef>
              <a:spcPct val="0"/>
            </a:spcBef>
            <a:spcAft>
              <a:spcPct val="15000"/>
            </a:spcAft>
            <a:buChar char="••"/>
          </a:pPr>
          <a:r>
            <a:rPr lang="en-US" sz="1200" kern="1200" dirty="0" smtClean="0"/>
            <a:t>Sensitization of communities for moving towards institutionally supported births</a:t>
          </a:r>
        </a:p>
      </dsp:txBody>
      <dsp:txXfrm rot="5400000">
        <a:off x="4725376" y="1220183"/>
        <a:ext cx="1278853" cy="5424789"/>
      </dsp:txXfrm>
    </dsp:sp>
    <dsp:sp modelId="{7DF950A2-53FF-4983-8B2A-C551A2F804F8}">
      <dsp:nvSpPr>
        <dsp:cNvPr id="0" name=""/>
        <dsp:cNvSpPr/>
      </dsp:nvSpPr>
      <dsp:spPr>
        <a:xfrm>
          <a:off x="13" y="0"/>
          <a:ext cx="2648942" cy="4847712"/>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err="1" smtClean="0"/>
            <a:t>Beti</a:t>
          </a:r>
          <a:r>
            <a:rPr lang="en-US" sz="2000" b="1" kern="1200" dirty="0" smtClean="0"/>
            <a:t> </a:t>
          </a:r>
          <a:r>
            <a:rPr lang="en-US" sz="2000" b="1" kern="1200" dirty="0" err="1" smtClean="0"/>
            <a:t>Bachao-Beti</a:t>
          </a:r>
          <a:r>
            <a:rPr lang="en-US" sz="2000" b="1" kern="1200" dirty="0" smtClean="0"/>
            <a:t> </a:t>
          </a:r>
          <a:r>
            <a:rPr lang="en-US" sz="2000" b="1" kern="1200" dirty="0" err="1" smtClean="0"/>
            <a:t>Padhao</a:t>
          </a:r>
          <a:r>
            <a:rPr lang="en-US" sz="2000" b="1" kern="1200" dirty="0" smtClean="0"/>
            <a:t> Scheme </a:t>
          </a:r>
          <a:endParaRPr lang="en-IN" sz="2000" b="1" kern="1200" dirty="0"/>
        </a:p>
      </dsp:txBody>
      <dsp:txXfrm>
        <a:off x="13" y="0"/>
        <a:ext cx="2648942" cy="484771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9DB50F-6802-4C72-91C9-BB8D1185812D}">
      <dsp:nvSpPr>
        <dsp:cNvPr id="0" name=""/>
        <dsp:cNvSpPr/>
      </dsp:nvSpPr>
      <dsp:spPr>
        <a:xfrm rot="5400000">
          <a:off x="4598131" y="-1550123"/>
          <a:ext cx="1525883" cy="5388136"/>
        </a:xfrm>
        <a:prstGeom prst="round2SameRect">
          <a:avLst/>
        </a:prstGeom>
        <a:solidFill>
          <a:schemeClr val="lt1"/>
        </a:solidFill>
        <a:ln w="42500" cap="flat" cmpd="sng" algn="ctr">
          <a:solidFill>
            <a:schemeClr val="accent6"/>
          </a:solidFill>
          <a:prstDash val="solid"/>
        </a:ln>
        <a:effectLst/>
        <a:scene3d>
          <a:camera prst="orthographicFront"/>
          <a:lightRig rig="flat" dir="t"/>
        </a:scene3d>
        <a:sp3d extrusionH="12700"/>
      </dsp:spPr>
      <dsp:style>
        <a:lnRef idx="2">
          <a:schemeClr val="accent6"/>
        </a:lnRef>
        <a:fillRef idx="1">
          <a:schemeClr val="lt1"/>
        </a:fillRef>
        <a:effectRef idx="0">
          <a:schemeClr val="accent6"/>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New Mission to tackle malnutrition being launched with following features:</a:t>
          </a:r>
          <a:endParaRPr lang="en-IN" sz="1200" kern="1200" dirty="0"/>
        </a:p>
        <a:p>
          <a:pPr marL="228600" lvl="2" indent="-114300" algn="l" defTabSz="533400">
            <a:lnSpc>
              <a:spcPct val="90000"/>
            </a:lnSpc>
            <a:spcBef>
              <a:spcPct val="0"/>
            </a:spcBef>
            <a:spcAft>
              <a:spcPct val="15000"/>
            </a:spcAft>
            <a:buChar char="••"/>
          </a:pPr>
          <a:r>
            <a:rPr lang="en-US" sz="1200" kern="1200" dirty="0" smtClean="0"/>
            <a:t>Comprehensive training to Anganwadi workers</a:t>
          </a:r>
          <a:endParaRPr lang="en-IN" sz="1200" kern="1200" dirty="0"/>
        </a:p>
        <a:p>
          <a:pPr marL="228600" lvl="2" indent="-114300" algn="l" defTabSz="533400">
            <a:lnSpc>
              <a:spcPct val="90000"/>
            </a:lnSpc>
            <a:spcBef>
              <a:spcPct val="0"/>
            </a:spcBef>
            <a:spcAft>
              <a:spcPct val="15000"/>
            </a:spcAft>
            <a:buChar char="••"/>
          </a:pPr>
          <a:r>
            <a:rPr lang="en-US" sz="1200" kern="1200" smtClean="0"/>
            <a:t>Use of technology (weighing machines, IT enable services) to identify and monitor malnutritioned children on real time basis.</a:t>
          </a:r>
          <a:endParaRPr lang="en-IN" sz="1200" kern="1200" dirty="0"/>
        </a:p>
        <a:p>
          <a:pPr marL="228600" lvl="2" indent="-114300" algn="l" defTabSz="533400">
            <a:lnSpc>
              <a:spcPct val="90000"/>
            </a:lnSpc>
            <a:spcBef>
              <a:spcPct val="0"/>
            </a:spcBef>
            <a:spcAft>
              <a:spcPct val="15000"/>
            </a:spcAft>
            <a:buChar char="••"/>
          </a:pPr>
          <a:r>
            <a:rPr lang="en-US" sz="1200" kern="1200" dirty="0" smtClean="0"/>
            <a:t>Improving the quality of Take Home Rations</a:t>
          </a:r>
          <a:endParaRPr lang="en-IN" sz="1200" kern="1200" dirty="0"/>
        </a:p>
        <a:p>
          <a:pPr marL="228600" lvl="2" indent="-114300" algn="l" defTabSz="533400">
            <a:lnSpc>
              <a:spcPct val="90000"/>
            </a:lnSpc>
            <a:spcBef>
              <a:spcPct val="0"/>
            </a:spcBef>
            <a:spcAft>
              <a:spcPct val="15000"/>
            </a:spcAft>
            <a:buChar char="••"/>
          </a:pPr>
          <a:r>
            <a:rPr lang="en-US" sz="1200" kern="1200" dirty="0" err="1" smtClean="0"/>
            <a:t>Sneh</a:t>
          </a:r>
          <a:r>
            <a:rPr lang="en-US" sz="1200" kern="1200" dirty="0" smtClean="0"/>
            <a:t> </a:t>
          </a:r>
          <a:r>
            <a:rPr lang="en-US" sz="1200" kern="1200" dirty="0" err="1" smtClean="0"/>
            <a:t>Shivirs</a:t>
          </a:r>
          <a:r>
            <a:rPr lang="en-US" sz="1200" kern="1200" dirty="0" smtClean="0"/>
            <a:t> for participation of communities in tackling the problem of malnutrition</a:t>
          </a:r>
          <a:endParaRPr lang="en-IN" sz="1200" kern="1200" dirty="0"/>
        </a:p>
      </dsp:txBody>
      <dsp:txXfrm rot="5400000">
        <a:off x="4598131" y="-1550123"/>
        <a:ext cx="1525883" cy="5388136"/>
      </dsp:txXfrm>
    </dsp:sp>
    <dsp:sp modelId="{801828D8-9252-4C62-8386-FA816C4EB630}">
      <dsp:nvSpPr>
        <dsp:cNvPr id="0" name=""/>
        <dsp:cNvSpPr/>
      </dsp:nvSpPr>
      <dsp:spPr>
        <a:xfrm>
          <a:off x="56897" y="0"/>
          <a:ext cx="2686309" cy="2284814"/>
        </a:xfrm>
        <a:prstGeom prst="roundRect">
          <a:avLst/>
        </a:prstGeom>
        <a:gradFill rotWithShape="1">
          <a:gsLst>
            <a:gs pos="0">
              <a:schemeClr val="accent6">
                <a:shade val="45000"/>
                <a:satMod val="155000"/>
              </a:schemeClr>
            </a:gs>
            <a:gs pos="60000">
              <a:schemeClr val="accent6">
                <a:shade val="95000"/>
                <a:satMod val="150000"/>
              </a:schemeClr>
            </a:gs>
            <a:gs pos="100000">
              <a:schemeClr val="accent6">
                <a:tint val="87000"/>
                <a:satMod val="250000"/>
              </a:schemeClr>
            </a:gs>
          </a:gsLst>
          <a:lin ang="16200000" scaled="0"/>
        </a:gradFill>
        <a:ln w="9525" cap="flat" cmpd="sng" algn="ctr">
          <a:solidFill>
            <a:schemeClr val="accent6">
              <a:satMod val="150000"/>
            </a:schemeClr>
          </a:solidFill>
          <a:prstDash val="solid"/>
        </a:ln>
        <a:effectLst>
          <a:outerShdw blurRad="65500" dist="38100" dir="5400000" rotWithShape="0">
            <a:srgbClr val="000000">
              <a:alpha val="40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b="1" kern="1200" dirty="0" smtClean="0"/>
            <a:t>National Nutrition Mission</a:t>
          </a:r>
          <a:endParaRPr lang="en-IN" sz="1600" b="1" kern="1200" dirty="0"/>
        </a:p>
      </dsp:txBody>
      <dsp:txXfrm>
        <a:off x="56897" y="0"/>
        <a:ext cx="2686309" cy="228481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BBDD1ED-81D1-4E5D-BA65-CACB16AEF94D}" type="datetimeFigureOut">
              <a:rPr lang="en-US"/>
              <a:pPr>
                <a:defRPr/>
              </a:pPr>
              <a:t>8/28/2015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37D3473-4DD1-409C-BD88-88FAC2A1241B}" type="slidenum">
              <a:rPr lang="en-US" altLang="en-US"/>
              <a:pPr/>
              <a:t>‹#›</a:t>
            </a:fld>
            <a:endParaRPr lang="en-US" altLang="en-US"/>
          </a:p>
        </p:txBody>
      </p:sp>
    </p:spTree>
    <p:extLst>
      <p:ext uri="{BB962C8B-B14F-4D97-AF65-F5344CB8AC3E}">
        <p14:creationId xmlns="" xmlns:p14="http://schemas.microsoft.com/office/powerpoint/2010/main" val="886943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altLang="en-US" smtClean="0"/>
          </a:p>
        </p:txBody>
      </p:sp>
      <p:sp>
        <p:nvSpPr>
          <p:cNvPr id="430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D7337B9-6FBD-4439-A894-7834F560464C}" type="slidenum">
              <a:rPr lang="en-US" altLang="en-US"/>
              <a:pPr/>
              <a:t>23</a:t>
            </a:fld>
            <a:endParaRPr lang="en-US" altLang="en-US"/>
          </a:p>
        </p:txBody>
      </p:sp>
    </p:spTree>
    <p:extLst>
      <p:ext uri="{BB962C8B-B14F-4D97-AF65-F5344CB8AC3E}">
        <p14:creationId xmlns="" xmlns:p14="http://schemas.microsoft.com/office/powerpoint/2010/main" val="3606218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775E755-F45A-4037-8A20-C2692BE74C56}" type="slidenum">
              <a:rPr lang="en-US" altLang="en-US"/>
              <a:pPr/>
              <a:t>44</a:t>
            </a:fld>
            <a:endParaRPr lang="en-US" altLang="en-US"/>
          </a:p>
        </p:txBody>
      </p:sp>
    </p:spTree>
    <p:extLst>
      <p:ext uri="{BB962C8B-B14F-4D97-AF65-F5344CB8AC3E}">
        <p14:creationId xmlns="" xmlns:p14="http://schemas.microsoft.com/office/powerpoint/2010/main" val="360743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22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526E164-4C1E-42C9-84D8-4B179E04AA25}" type="slidenum">
              <a:rPr lang="en-US" altLang="en-US"/>
              <a:pPr/>
              <a:t>45</a:t>
            </a:fld>
            <a:endParaRPr lang="en-US" altLang="en-US"/>
          </a:p>
        </p:txBody>
      </p:sp>
    </p:spTree>
    <p:extLst>
      <p:ext uri="{BB962C8B-B14F-4D97-AF65-F5344CB8AC3E}">
        <p14:creationId xmlns="" xmlns:p14="http://schemas.microsoft.com/office/powerpoint/2010/main" val="1118997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32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4356D6D-4225-4059-AA80-2CF5CFE17798}" type="slidenum">
              <a:rPr lang="en-US" altLang="en-US"/>
              <a:pPr/>
              <a:t>46</a:t>
            </a:fld>
            <a:endParaRPr lang="en-US" altLang="en-US"/>
          </a:p>
        </p:txBody>
      </p:sp>
    </p:spTree>
    <p:extLst>
      <p:ext uri="{BB962C8B-B14F-4D97-AF65-F5344CB8AC3E}">
        <p14:creationId xmlns="" xmlns:p14="http://schemas.microsoft.com/office/powerpoint/2010/main" val="211053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42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9E27C586-B269-4859-A9E7-270E3D21D067}" type="slidenum">
              <a:rPr lang="en-US" altLang="en-US"/>
              <a:pPr/>
              <a:t>47</a:t>
            </a:fld>
            <a:endParaRPr lang="en-US" altLang="en-US"/>
          </a:p>
        </p:txBody>
      </p:sp>
    </p:spTree>
    <p:extLst>
      <p:ext uri="{BB962C8B-B14F-4D97-AF65-F5344CB8AC3E}">
        <p14:creationId xmlns="" xmlns:p14="http://schemas.microsoft.com/office/powerpoint/2010/main" val="335143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53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C48C710-B164-4B1C-B22C-709508A062A2}" type="slidenum">
              <a:rPr lang="en-US" altLang="en-US"/>
              <a:pPr/>
              <a:t>48</a:t>
            </a:fld>
            <a:endParaRPr lang="en-US" altLang="en-US"/>
          </a:p>
        </p:txBody>
      </p:sp>
    </p:spTree>
    <p:extLst>
      <p:ext uri="{BB962C8B-B14F-4D97-AF65-F5344CB8AC3E}">
        <p14:creationId xmlns="" xmlns:p14="http://schemas.microsoft.com/office/powerpoint/2010/main" val="388790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63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D887174-11A5-468E-983E-F05BDC3D4657}" type="slidenum">
              <a:rPr lang="en-US" altLang="en-US"/>
              <a:pPr/>
              <a:t>49</a:t>
            </a:fld>
            <a:endParaRPr lang="en-US" altLang="en-US"/>
          </a:p>
        </p:txBody>
      </p:sp>
    </p:spTree>
    <p:extLst>
      <p:ext uri="{BB962C8B-B14F-4D97-AF65-F5344CB8AC3E}">
        <p14:creationId xmlns="" xmlns:p14="http://schemas.microsoft.com/office/powerpoint/2010/main" val="1397872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73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E937FA2-B7A7-4A6C-ADEF-D65B4E583177}" type="slidenum">
              <a:rPr lang="en-US" altLang="en-US"/>
              <a:pPr/>
              <a:t>50</a:t>
            </a:fld>
            <a:endParaRPr lang="en-US" altLang="en-US"/>
          </a:p>
        </p:txBody>
      </p:sp>
    </p:spTree>
    <p:extLst>
      <p:ext uri="{BB962C8B-B14F-4D97-AF65-F5344CB8AC3E}">
        <p14:creationId xmlns="" xmlns:p14="http://schemas.microsoft.com/office/powerpoint/2010/main" val="1492930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83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EAB43EE-9AE7-4ABF-8B57-9609C32D865B}" type="slidenum">
              <a:rPr lang="en-US" altLang="en-US"/>
              <a:pPr/>
              <a:t>51</a:t>
            </a:fld>
            <a:endParaRPr lang="en-US" altLang="en-US"/>
          </a:p>
        </p:txBody>
      </p:sp>
    </p:spTree>
    <p:extLst>
      <p:ext uri="{BB962C8B-B14F-4D97-AF65-F5344CB8AC3E}">
        <p14:creationId xmlns="" xmlns:p14="http://schemas.microsoft.com/office/powerpoint/2010/main" val="1690862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93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1311DF-C23C-4201-AEBE-3D9375702210}" type="slidenum">
              <a:rPr lang="en-US" altLang="en-US"/>
              <a:pPr/>
              <a:t>52</a:t>
            </a:fld>
            <a:endParaRPr lang="en-US" altLang="en-US"/>
          </a:p>
        </p:txBody>
      </p:sp>
    </p:spTree>
    <p:extLst>
      <p:ext uri="{BB962C8B-B14F-4D97-AF65-F5344CB8AC3E}">
        <p14:creationId xmlns="" xmlns:p14="http://schemas.microsoft.com/office/powerpoint/2010/main" val="3365538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37D3473-4DD1-409C-BD88-88FAC2A1241B}" type="slidenum">
              <a:rPr lang="en-US" altLang="en-US" smtClean="0"/>
              <a:pPr/>
              <a:t>54</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40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6CB8FF4-B75D-4C6D-9461-A719412FA610}" type="slidenum">
              <a:rPr lang="en-US" altLang="en-US"/>
              <a:pPr/>
              <a:t>26</a:t>
            </a:fld>
            <a:endParaRPr lang="en-US" altLang="en-US"/>
          </a:p>
        </p:txBody>
      </p:sp>
    </p:spTree>
    <p:extLst>
      <p:ext uri="{BB962C8B-B14F-4D97-AF65-F5344CB8AC3E}">
        <p14:creationId xmlns="" xmlns:p14="http://schemas.microsoft.com/office/powerpoint/2010/main" val="274104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37D3473-4DD1-409C-BD88-88FAC2A1241B}" type="slidenum">
              <a:rPr lang="en-US" altLang="en-US" smtClean="0"/>
              <a:pPr/>
              <a:t>32</a:t>
            </a:fld>
            <a:endParaRPr lang="en-US" altLang="en-US"/>
          </a:p>
        </p:txBody>
      </p:sp>
    </p:spTree>
    <p:extLst>
      <p:ext uri="{BB962C8B-B14F-4D97-AF65-F5344CB8AC3E}">
        <p14:creationId xmlns="" xmlns:p14="http://schemas.microsoft.com/office/powerpoint/2010/main" val="72623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50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9886CB0-5CFC-4629-9D4F-76180DCBAA5F}" type="slidenum">
              <a:rPr lang="en-US" altLang="en-US"/>
              <a:pPr/>
              <a:t>37</a:t>
            </a:fld>
            <a:endParaRPr lang="en-US" altLang="en-US"/>
          </a:p>
        </p:txBody>
      </p:sp>
    </p:spTree>
    <p:extLst>
      <p:ext uri="{BB962C8B-B14F-4D97-AF65-F5344CB8AC3E}">
        <p14:creationId xmlns="" xmlns:p14="http://schemas.microsoft.com/office/powerpoint/2010/main" val="306304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60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6A830C5-2F26-4571-B592-EF2BDF89CD05}" type="slidenum">
              <a:rPr lang="en-US" altLang="en-US"/>
              <a:pPr/>
              <a:t>38</a:t>
            </a:fld>
            <a:endParaRPr lang="en-US" altLang="en-US"/>
          </a:p>
        </p:txBody>
      </p:sp>
    </p:spTree>
    <p:extLst>
      <p:ext uri="{BB962C8B-B14F-4D97-AF65-F5344CB8AC3E}">
        <p14:creationId xmlns="" xmlns:p14="http://schemas.microsoft.com/office/powerpoint/2010/main" val="372305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71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CB39A50-26FE-48FC-9B7F-B14C176C3C9E}" type="slidenum">
              <a:rPr lang="en-US" altLang="en-US"/>
              <a:pPr/>
              <a:t>39</a:t>
            </a:fld>
            <a:endParaRPr lang="en-US" altLang="en-US"/>
          </a:p>
        </p:txBody>
      </p:sp>
    </p:spTree>
    <p:extLst>
      <p:ext uri="{BB962C8B-B14F-4D97-AF65-F5344CB8AC3E}">
        <p14:creationId xmlns="" xmlns:p14="http://schemas.microsoft.com/office/powerpoint/2010/main" val="46548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81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C070A5D-8308-4057-A005-969F9CDC128F}" type="slidenum">
              <a:rPr lang="en-US" altLang="en-US"/>
              <a:pPr/>
              <a:t>40</a:t>
            </a:fld>
            <a:endParaRPr lang="en-US" altLang="en-US"/>
          </a:p>
        </p:txBody>
      </p:sp>
    </p:spTree>
    <p:extLst>
      <p:ext uri="{BB962C8B-B14F-4D97-AF65-F5344CB8AC3E}">
        <p14:creationId xmlns="" xmlns:p14="http://schemas.microsoft.com/office/powerpoint/2010/main" val="201632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491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82C59F3-94A1-4DD6-8515-3CAB1D8B66C7}" type="slidenum">
              <a:rPr lang="en-US" altLang="en-US"/>
              <a:pPr/>
              <a:t>41</a:t>
            </a:fld>
            <a:endParaRPr lang="en-US" altLang="en-US"/>
          </a:p>
        </p:txBody>
      </p:sp>
    </p:spTree>
    <p:extLst>
      <p:ext uri="{BB962C8B-B14F-4D97-AF65-F5344CB8AC3E}">
        <p14:creationId xmlns="" xmlns:p14="http://schemas.microsoft.com/office/powerpoint/2010/main" val="228498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501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18FFE92-86C3-4AA3-8B8A-5383F9320CED}" type="slidenum">
              <a:rPr lang="en-US" altLang="en-US"/>
              <a:pPr/>
              <a:t>42</a:t>
            </a:fld>
            <a:endParaRPr lang="en-US" altLang="en-US"/>
          </a:p>
        </p:txBody>
      </p:sp>
    </p:spTree>
    <p:extLst>
      <p:ext uri="{BB962C8B-B14F-4D97-AF65-F5344CB8AC3E}">
        <p14:creationId xmlns="" xmlns:p14="http://schemas.microsoft.com/office/powerpoint/2010/main" val="353764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7AF8B9F-BBE0-48D7-92D1-BFDC67E47996}" type="datetimeFigureOut">
              <a:rPr lang="en-US"/>
              <a:pPr>
                <a:defRPr/>
              </a:pPr>
              <a:t>8/28/2015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096CFDB-B4E1-4107-8345-69F0BEA48A70}" type="slidenum">
              <a:rPr lang="en-US" altLang="en-US"/>
              <a:pPr/>
              <a:t>‹#›</a:t>
            </a:fld>
            <a:endParaRPr lang="en-US" altLang="en-US"/>
          </a:p>
        </p:txBody>
      </p:sp>
    </p:spTree>
    <p:extLst>
      <p:ext uri="{BB962C8B-B14F-4D97-AF65-F5344CB8AC3E}">
        <p14:creationId xmlns="" xmlns:p14="http://schemas.microsoft.com/office/powerpoint/2010/main" val="2703989445"/>
      </p:ext>
    </p:extLst>
  </p:cSld>
  <p:clrMapOvr>
    <a:masterClrMapping/>
  </p:clrMapOvr>
  <p:transition spd="slow">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F9DB6E-B296-40CD-AE16-86440D73B367}" type="datetimeFigureOut">
              <a:rPr lang="en-US"/>
              <a:pPr>
                <a:defRPr/>
              </a:pPr>
              <a:t>8/28/2015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CE2236C-99C4-4087-99B5-C6FFFA7EEC13}" type="slidenum">
              <a:rPr lang="en-US" altLang="en-US"/>
              <a:pPr/>
              <a:t>‹#›</a:t>
            </a:fld>
            <a:endParaRPr lang="en-US" altLang="en-US"/>
          </a:p>
        </p:txBody>
      </p:sp>
    </p:spTree>
    <p:extLst>
      <p:ext uri="{BB962C8B-B14F-4D97-AF65-F5344CB8AC3E}">
        <p14:creationId xmlns="" xmlns:p14="http://schemas.microsoft.com/office/powerpoint/2010/main" val="2685647964"/>
      </p:ext>
    </p:extLst>
  </p:cSld>
  <p:clrMapOvr>
    <a:masterClrMapping/>
  </p:clrMapOvr>
  <p:transition spd="slow">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81F89C-0EE4-42E7-B3A2-8C623B1BEC0B}" type="datetimeFigureOut">
              <a:rPr lang="en-US"/>
              <a:pPr>
                <a:defRPr/>
              </a:pPr>
              <a:t>8/28/2015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1525C96-60CD-4662-8D6F-006499D9137B}" type="slidenum">
              <a:rPr lang="en-US" altLang="en-US"/>
              <a:pPr/>
              <a:t>‹#›</a:t>
            </a:fld>
            <a:endParaRPr lang="en-US" altLang="en-US"/>
          </a:p>
        </p:txBody>
      </p:sp>
    </p:spTree>
    <p:extLst>
      <p:ext uri="{BB962C8B-B14F-4D97-AF65-F5344CB8AC3E}">
        <p14:creationId xmlns="" xmlns:p14="http://schemas.microsoft.com/office/powerpoint/2010/main" val="1466089302"/>
      </p:ext>
    </p:extLst>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F234815-53CC-4C0E-8E0F-A14F20744AA3}" type="datetimeFigureOut">
              <a:rPr lang="en-US"/>
              <a:pPr>
                <a:defRPr/>
              </a:pPr>
              <a:t>8/28/2015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CC97133-9286-46FB-918F-BD75BA7F132A}" type="slidenum">
              <a:rPr lang="en-US" altLang="en-US"/>
              <a:pPr/>
              <a:t>‹#›</a:t>
            </a:fld>
            <a:endParaRPr lang="en-US" altLang="en-US"/>
          </a:p>
        </p:txBody>
      </p:sp>
    </p:spTree>
    <p:extLst>
      <p:ext uri="{BB962C8B-B14F-4D97-AF65-F5344CB8AC3E}">
        <p14:creationId xmlns="" xmlns:p14="http://schemas.microsoft.com/office/powerpoint/2010/main" val="988511359"/>
      </p:ext>
    </p:extLst>
  </p:cSld>
  <p:clrMapOvr>
    <a:masterClrMapping/>
  </p:clrMapOvr>
  <p:transition spd="slow">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420167C-9E72-4BEB-9B9E-DD730526B87A}" type="datetimeFigureOut">
              <a:rPr lang="en-US"/>
              <a:pPr>
                <a:defRPr/>
              </a:pPr>
              <a:t>8/28/2015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61C275F-95D0-4C61-B7AC-E82B4B6BEF02}" type="slidenum">
              <a:rPr lang="en-US" altLang="en-US"/>
              <a:pPr/>
              <a:t>‹#›</a:t>
            </a:fld>
            <a:endParaRPr lang="en-US" altLang="en-US"/>
          </a:p>
        </p:txBody>
      </p:sp>
    </p:spTree>
    <p:extLst>
      <p:ext uri="{BB962C8B-B14F-4D97-AF65-F5344CB8AC3E}">
        <p14:creationId xmlns="" xmlns:p14="http://schemas.microsoft.com/office/powerpoint/2010/main" val="2608749074"/>
      </p:ext>
    </p:extLst>
  </p:cSld>
  <p:clrMapOvr>
    <a:masterClrMapping/>
  </p:clrMapOvr>
  <p:transition spd="slow">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110B62D-0BCD-4EB6-9FE4-CCF99C565572}" type="datetimeFigureOut">
              <a:rPr lang="en-US"/>
              <a:pPr>
                <a:defRPr/>
              </a:pPr>
              <a:t>8/28/2015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16D2376-5927-4D98-AB07-DB06A738F02A}" type="slidenum">
              <a:rPr lang="en-US" altLang="en-US"/>
              <a:pPr/>
              <a:t>‹#›</a:t>
            </a:fld>
            <a:endParaRPr lang="en-US" altLang="en-US"/>
          </a:p>
        </p:txBody>
      </p:sp>
    </p:spTree>
    <p:extLst>
      <p:ext uri="{BB962C8B-B14F-4D97-AF65-F5344CB8AC3E}">
        <p14:creationId xmlns="" xmlns:p14="http://schemas.microsoft.com/office/powerpoint/2010/main" val="1279549173"/>
      </p:ext>
    </p:extLst>
  </p:cSld>
  <p:clrMapOvr>
    <a:masterClrMapping/>
  </p:clrMapOvr>
  <p:transition spd="slow">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41A8FFD-663F-4BA5-BC37-A347399996A3}" type="datetimeFigureOut">
              <a:rPr lang="en-US"/>
              <a:pPr>
                <a:defRPr/>
              </a:pPr>
              <a:t>8/28/2015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65E95AF0-4FA0-4668-A9A3-F95D01801699}" type="slidenum">
              <a:rPr lang="en-US" altLang="en-US"/>
              <a:pPr/>
              <a:t>‹#›</a:t>
            </a:fld>
            <a:endParaRPr lang="en-US" altLang="en-US"/>
          </a:p>
        </p:txBody>
      </p:sp>
    </p:spTree>
    <p:extLst>
      <p:ext uri="{BB962C8B-B14F-4D97-AF65-F5344CB8AC3E}">
        <p14:creationId xmlns="" xmlns:p14="http://schemas.microsoft.com/office/powerpoint/2010/main" val="2065017402"/>
      </p:ext>
    </p:extLst>
  </p:cSld>
  <p:clrMapOvr>
    <a:masterClrMapping/>
  </p:clrMapOvr>
  <p:transition spd="slow">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37CD4E5-571E-44A5-91BC-45E2CCEC2CE1}" type="datetimeFigureOut">
              <a:rPr lang="en-US"/>
              <a:pPr>
                <a:defRPr/>
              </a:pPr>
              <a:t>8/28/2015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936668B-21E7-4180-8106-495A97B872A5}" type="slidenum">
              <a:rPr lang="en-US" altLang="en-US"/>
              <a:pPr/>
              <a:t>‹#›</a:t>
            </a:fld>
            <a:endParaRPr lang="en-US" altLang="en-US"/>
          </a:p>
        </p:txBody>
      </p:sp>
    </p:spTree>
    <p:extLst>
      <p:ext uri="{BB962C8B-B14F-4D97-AF65-F5344CB8AC3E}">
        <p14:creationId xmlns="" xmlns:p14="http://schemas.microsoft.com/office/powerpoint/2010/main" val="85840611"/>
      </p:ext>
    </p:extLst>
  </p:cSld>
  <p:clrMapOvr>
    <a:masterClrMapping/>
  </p:clrMapOvr>
  <p:transition spd="slow">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0B9B6D3-347A-495F-A746-B3DEC9F253DB}" type="datetimeFigureOut">
              <a:rPr lang="en-US"/>
              <a:pPr>
                <a:defRPr/>
              </a:pPr>
              <a:t>8/28/2015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9B09D2C-8C3C-49E6-8D84-14C9E8316674}" type="slidenum">
              <a:rPr lang="en-US" altLang="en-US"/>
              <a:pPr/>
              <a:t>‹#›</a:t>
            </a:fld>
            <a:endParaRPr lang="en-US" altLang="en-US"/>
          </a:p>
        </p:txBody>
      </p:sp>
    </p:spTree>
    <p:extLst>
      <p:ext uri="{BB962C8B-B14F-4D97-AF65-F5344CB8AC3E}">
        <p14:creationId xmlns="" xmlns:p14="http://schemas.microsoft.com/office/powerpoint/2010/main" val="1318068294"/>
      </p:ext>
    </p:extLst>
  </p:cSld>
  <p:clrMapOvr>
    <a:masterClrMapping/>
  </p:clrMapOvr>
  <p:transition spd="slow">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D9E208F-9F42-4C7E-85BB-D5E1732E5865}" type="datetimeFigureOut">
              <a:rPr lang="en-US"/>
              <a:pPr>
                <a:defRPr/>
              </a:pPr>
              <a:t>8/28/2015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BFC879E-C18E-4127-88D7-67B84E9C222B}" type="slidenum">
              <a:rPr lang="en-US" altLang="en-US"/>
              <a:pPr/>
              <a:t>‹#›</a:t>
            </a:fld>
            <a:endParaRPr lang="en-US" altLang="en-US"/>
          </a:p>
        </p:txBody>
      </p:sp>
    </p:spTree>
    <p:extLst>
      <p:ext uri="{BB962C8B-B14F-4D97-AF65-F5344CB8AC3E}">
        <p14:creationId xmlns="" xmlns:p14="http://schemas.microsoft.com/office/powerpoint/2010/main" val="3208929045"/>
      </p:ext>
    </p:extLst>
  </p:cSld>
  <p:clrMapOvr>
    <a:masterClrMapping/>
  </p:clrMapOvr>
  <p:transition spd="slow">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31FB217-44B3-4D53-862F-F5D950F20ED0}" type="datetimeFigureOut">
              <a:rPr lang="en-US"/>
              <a:pPr>
                <a:defRPr/>
              </a:pPr>
              <a:t>8/28/2015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F0A2FBE-4FFD-45D2-B801-43030DAD6C03}" type="slidenum">
              <a:rPr lang="en-US" altLang="en-US"/>
              <a:pPr/>
              <a:t>‹#›</a:t>
            </a:fld>
            <a:endParaRPr lang="en-US" altLang="en-US"/>
          </a:p>
        </p:txBody>
      </p:sp>
    </p:spTree>
    <p:extLst>
      <p:ext uri="{BB962C8B-B14F-4D97-AF65-F5344CB8AC3E}">
        <p14:creationId xmlns="" xmlns:p14="http://schemas.microsoft.com/office/powerpoint/2010/main" val="340208617"/>
      </p:ext>
    </p:extLst>
  </p:cSld>
  <p:clrMapOvr>
    <a:masterClrMapping/>
  </p:clrMapOvr>
  <p:transition spd="slow">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B4D145D-CEC5-413F-8453-7DE87CD5A8F2}" type="datetimeFigureOut">
              <a:rPr lang="en-US"/>
              <a:pPr>
                <a:defRPr/>
              </a:pPr>
              <a:t>8/28/2015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A01659B-A752-4543-96E2-F24FE976778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zo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diagramData" Target="../diagrams/data7.xml"/><Relationship Id="rId7"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diagramLayout" Target="../diagrams/layout8.xml"/><Relationship Id="rId7" Type="http://schemas.openxmlformats.org/officeDocument/2006/relationships/image" Target="../media/image7.jpe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diagramLayout" Target="../diagrams/layout9.xml"/><Relationship Id="rId7" Type="http://schemas.openxmlformats.org/officeDocument/2006/relationships/image" Target="../media/image7.jpeg"/><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microsoft.com/office/2007/relationships/diagramDrawing" Target="../diagrams/drawing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links/ACTS/sati.pptx" TargetMode="External"/><Relationship Id="rId13" Type="http://schemas.openxmlformats.org/officeDocument/2006/relationships/hyperlink" Target="links/ACTS/Immoral%20Traffic%20Prevention%20Act,1956.pptx" TargetMode="External"/><Relationship Id="rId18" Type="http://schemas.openxmlformats.org/officeDocument/2006/relationships/hyperlink" Target="file:///C:\Users\user\Desktop\JJ%20ACT1.ppt" TargetMode="External"/><Relationship Id="rId3" Type="http://schemas.openxmlformats.org/officeDocument/2006/relationships/hyperlink" Target="links/ACTS/sexual%20harasment.ppt" TargetMode="External"/><Relationship Id="rId7" Type="http://schemas.openxmlformats.org/officeDocument/2006/relationships/hyperlink" Target="ACTS/National%20Commission%20for%20Women%20Act,%201990.pptx" TargetMode="External"/><Relationship Id="rId12" Type="http://schemas.openxmlformats.org/officeDocument/2006/relationships/hyperlink" Target="ACTS/dowry_prob.pptx" TargetMode="External"/><Relationship Id="rId17" Type="http://schemas.openxmlformats.org/officeDocument/2006/relationships/hyperlink" Target="links/ACTS/POSCO.pptx" TargetMode="External"/><Relationship Id="rId2" Type="http://schemas.openxmlformats.org/officeDocument/2006/relationships/image" Target="../media/image7.jpeg"/><Relationship Id="rId16" Type="http://schemas.openxmlformats.org/officeDocument/2006/relationships/hyperlink" Target="links/ACTS/pcma.pptx" TargetMode="External"/><Relationship Id="rId1" Type="http://schemas.openxmlformats.org/officeDocument/2006/relationships/slideLayout" Target="../slideLayouts/slideLayout2.xml"/><Relationship Id="rId6" Type="http://schemas.openxmlformats.org/officeDocument/2006/relationships/hyperlink" Target="links/ACTS/National%20Commission%20for%20Women%20Act,%201990.pptx" TargetMode="External"/><Relationship Id="rId11" Type="http://schemas.openxmlformats.org/officeDocument/2006/relationships/hyperlink" Target="links/ACTS/dowry_prob.pptx" TargetMode="External"/><Relationship Id="rId5" Type="http://schemas.openxmlformats.org/officeDocument/2006/relationships/hyperlink" Target="links/ACTS/The%20Protection%20of%20Women%20from%20Domestic%20Violence%20Act.pptx" TargetMode="External"/><Relationship Id="rId15" Type="http://schemas.openxmlformats.org/officeDocument/2006/relationships/hyperlink" Target="ACTS/CJAT.ppt" TargetMode="External"/><Relationship Id="rId10" Type="http://schemas.openxmlformats.org/officeDocument/2006/relationships/hyperlink" Target="ACTS/irw.pptx" TargetMode="External"/><Relationship Id="rId19" Type="http://schemas.openxmlformats.org/officeDocument/2006/relationships/hyperlink" Target="links/ACTS/JJ%20ACT1.ppt" TargetMode="External"/><Relationship Id="rId4" Type="http://schemas.openxmlformats.org/officeDocument/2006/relationships/hyperlink" Target="file:///C:\Users\user\Desktop\sexual%20harasment.ppt" TargetMode="External"/><Relationship Id="rId9" Type="http://schemas.openxmlformats.org/officeDocument/2006/relationships/hyperlink" Target="links/ACTS/irw.pptx" TargetMode="External"/><Relationship Id="rId14" Type="http://schemas.openxmlformats.org/officeDocument/2006/relationships/hyperlink" Target="links/ACTS/CJAT.ppt" TargetMode="External"/></Relationships>
</file>

<file path=ppt/slides/_rels/slide17.xml.rels><?xml version="1.0" encoding="UTF-8" standalone="yes"?>
<Relationships xmlns="http://schemas.openxmlformats.org/package/2006/relationships"><Relationship Id="rId13" Type="http://schemas.openxmlformats.org/officeDocument/2006/relationships/image" Target="../media/image7.jpeg"/><Relationship Id="rId3" Type="http://schemas.openxmlformats.org/officeDocument/2006/relationships/slide" Target="slide18.xml"/><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audio" Target="file:///F:\stak\versions%20ebook\Rupaiya%20-%20(Satyamev%20Jayate)(MyMp3Song.Com).mp3" TargetMode="External"/><Relationship Id="rId11" Type="http://schemas.microsoft.com/office/2007/relationships/media" Target="file:///G:\stak\versions%20ebook\Rupaiya%20-%20(Satyamev%20Jayate)(MyMp3Song.Com).mp3" TargetMode="External"/><Relationship Id="rId4" Type="http://schemas.openxmlformats.org/officeDocument/2006/relationships/slide" Target="slide27.xml"/></Relationships>
</file>

<file path=ppt/slides/_rels/slide18.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15.png"/><Relationship Id="rId3" Type="http://schemas.openxmlformats.org/officeDocument/2006/relationships/slide" Target="slide19.xml"/><Relationship Id="rId7" Type="http://schemas.openxmlformats.org/officeDocument/2006/relationships/slide" Target="slide23.xml"/><Relationship Id="rId12"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audio" Target="file:///C:\Users\Shyam%20Sunder\Desktop\finalebook\final%20ebook\links\Sleep%20Away.mp3" TargetMode="External"/><Relationship Id="rId6" Type="http://schemas.openxmlformats.org/officeDocument/2006/relationships/slide" Target="slide22.xml"/><Relationship Id="rId11" Type="http://schemas.openxmlformats.org/officeDocument/2006/relationships/slide" Target="slide27.xml"/><Relationship Id="rId5" Type="http://schemas.openxmlformats.org/officeDocument/2006/relationships/slide" Target="slide21.xml"/><Relationship Id="rId10" Type="http://schemas.openxmlformats.org/officeDocument/2006/relationships/slide" Target="slide26.xml"/><Relationship Id="rId4" Type="http://schemas.openxmlformats.org/officeDocument/2006/relationships/slide" Target="slide20.xml"/><Relationship Id="rId9" Type="http://schemas.openxmlformats.org/officeDocument/2006/relationships/slide" Target="slide25.xml"/></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hyperlink" Target="http://wcd.nic.in/revisedswadhar.htm" TargetMode="External"/><Relationship Id="rId3" Type="http://schemas.openxmlformats.org/officeDocument/2006/relationships/slide" Target="slide20.xml"/><Relationship Id="rId7" Type="http://schemas.openxmlformats.org/officeDocument/2006/relationships/slide" Target="slide24.xml"/><Relationship Id="rId12"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18.png"/><Relationship Id="rId5" Type="http://schemas.openxmlformats.org/officeDocument/2006/relationships/slide" Target="slide22.xml"/><Relationship Id="rId10" Type="http://schemas.openxmlformats.org/officeDocument/2006/relationships/image" Target="../media/image17.png"/><Relationship Id="rId4" Type="http://schemas.openxmlformats.org/officeDocument/2006/relationships/slide" Target="slide21.xml"/><Relationship Id="rId9" Type="http://schemas.openxmlformats.org/officeDocument/2006/relationships/slide" Target="slide2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6.xml"/><Relationship Id="rId3" Type="http://schemas.openxmlformats.org/officeDocument/2006/relationships/image" Target="../media/image17.png"/><Relationship Id="rId7" Type="http://schemas.openxmlformats.org/officeDocument/2006/relationships/slide" Target="slide19.xml"/><Relationship Id="rId12" Type="http://schemas.openxmlformats.org/officeDocument/2006/relationships/slide" Target="slide25.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wcd.nic.in/SchemeWWH/Scheme_of_Working_Women_Hostel.pdf" TargetMode="External"/><Relationship Id="rId11" Type="http://schemas.openxmlformats.org/officeDocument/2006/relationships/slide" Target="slide24.xml"/><Relationship Id="rId5" Type="http://schemas.openxmlformats.org/officeDocument/2006/relationships/image" Target="../media/image19.png"/><Relationship Id="rId10" Type="http://schemas.openxmlformats.org/officeDocument/2006/relationships/slide" Target="slide23.xml"/><Relationship Id="rId4" Type="http://schemas.openxmlformats.org/officeDocument/2006/relationships/image" Target="../media/image18.png"/><Relationship Id="rId9" Type="http://schemas.openxmlformats.org/officeDocument/2006/relationships/slide" Target="slide22.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6.xml"/><Relationship Id="rId3" Type="http://schemas.openxmlformats.org/officeDocument/2006/relationships/image" Target="../media/image17.png"/><Relationship Id="rId7" Type="http://schemas.openxmlformats.org/officeDocument/2006/relationships/slide" Target="slide19.xml"/><Relationship Id="rId12" Type="http://schemas.openxmlformats.org/officeDocument/2006/relationships/slide" Target="slide25.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wcd.nic.in/schemes/step/step.htm" TargetMode="External"/><Relationship Id="rId11" Type="http://schemas.openxmlformats.org/officeDocument/2006/relationships/slide" Target="slide24.xml"/><Relationship Id="rId5" Type="http://schemas.openxmlformats.org/officeDocument/2006/relationships/image" Target="../media/image19.png"/><Relationship Id="rId10" Type="http://schemas.openxmlformats.org/officeDocument/2006/relationships/slide" Target="slide23.xml"/><Relationship Id="rId4" Type="http://schemas.openxmlformats.org/officeDocument/2006/relationships/image" Target="../media/image18.png"/><Relationship Id="rId9" Type="http://schemas.openxmlformats.org/officeDocument/2006/relationships/slide" Target="slide22.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26.xml"/><Relationship Id="rId3" Type="http://schemas.openxmlformats.org/officeDocument/2006/relationships/image" Target="../media/image17.png"/><Relationship Id="rId7" Type="http://schemas.openxmlformats.org/officeDocument/2006/relationships/slide" Target="slide19.xml"/><Relationship Id="rId12" Type="http://schemas.openxmlformats.org/officeDocument/2006/relationships/slide" Target="slide25.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wcd.nic.in/SchemeUjjawala/UJJAWALA.htm" TargetMode="External"/><Relationship Id="rId11" Type="http://schemas.openxmlformats.org/officeDocument/2006/relationships/slide" Target="slide24.xml"/><Relationship Id="rId5" Type="http://schemas.openxmlformats.org/officeDocument/2006/relationships/image" Target="../media/image19.png"/><Relationship Id="rId10" Type="http://schemas.openxmlformats.org/officeDocument/2006/relationships/slide" Target="slide23.xml"/><Relationship Id="rId4" Type="http://schemas.openxmlformats.org/officeDocument/2006/relationships/image" Target="../media/image18.png"/><Relationship Id="rId9"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5.xml"/><Relationship Id="rId3" Type="http://schemas.openxmlformats.org/officeDocument/2006/relationships/image" Target="../media/image17.png"/><Relationship Id="rId7" Type="http://schemas.openxmlformats.org/officeDocument/2006/relationships/hyperlink" Target="http://wcd.nic.in/SchemeIgmsy/scheme_igmsy.htm" TargetMode="External"/><Relationship Id="rId12" Type="http://schemas.openxmlformats.org/officeDocument/2006/relationships/slide" Target="slide2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cd.nic.in/icpsmis/igmsy/igmsy_login.aspx" TargetMode="External"/><Relationship Id="rId11" Type="http://schemas.openxmlformats.org/officeDocument/2006/relationships/slide" Target="slide22.xml"/><Relationship Id="rId5" Type="http://schemas.openxmlformats.org/officeDocument/2006/relationships/image" Target="../media/image19.png"/><Relationship Id="rId15" Type="http://schemas.openxmlformats.org/officeDocument/2006/relationships/image" Target="../media/image23.jpeg"/><Relationship Id="rId10" Type="http://schemas.openxmlformats.org/officeDocument/2006/relationships/slide" Target="slide21.xml"/><Relationship Id="rId4" Type="http://schemas.openxmlformats.org/officeDocument/2006/relationships/image" Target="../media/image18.png"/><Relationship Id="rId9" Type="http://schemas.openxmlformats.org/officeDocument/2006/relationships/slide" Target="slide20.xml"/><Relationship Id="rId14" Type="http://schemas.openxmlformats.org/officeDocument/2006/relationships/slide" Target="slide26.xml"/></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5.xml"/><Relationship Id="rId3" Type="http://schemas.openxmlformats.org/officeDocument/2006/relationships/hyperlink" Target="http://icds.tn.nic.in/images/anganvadi.swf" TargetMode="External"/><Relationship Id="rId7" Type="http://schemas.openxmlformats.org/officeDocument/2006/relationships/hyperlink" Target="http://wcd.nic.in/schemes/sabla.htm" TargetMode="External"/><Relationship Id="rId12" Type="http://schemas.openxmlformats.org/officeDocument/2006/relationships/slide" Target="slide23.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22.xml"/><Relationship Id="rId5" Type="http://schemas.openxmlformats.org/officeDocument/2006/relationships/image" Target="../media/image18.png"/><Relationship Id="rId10" Type="http://schemas.openxmlformats.org/officeDocument/2006/relationships/slide" Target="slide21.xml"/><Relationship Id="rId4" Type="http://schemas.openxmlformats.org/officeDocument/2006/relationships/image" Target="../media/image17.png"/><Relationship Id="rId9" Type="http://schemas.openxmlformats.org/officeDocument/2006/relationships/slide" Target="slide20.xml"/><Relationship Id="rId14" Type="http://schemas.openxmlformats.org/officeDocument/2006/relationships/slide" Target="slide26.xml"/></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slide" Target="slide21.xml"/><Relationship Id="rId3" Type="http://schemas.openxmlformats.org/officeDocument/2006/relationships/image" Target="../media/image17.png"/><Relationship Id="rId7" Type="http://schemas.openxmlformats.org/officeDocument/2006/relationships/hyperlink" Target="http://www.mygov.in/group_info/beti-bachao-beti-padhao" TargetMode="External"/><Relationship Id="rId12" Type="http://schemas.openxmlformats.org/officeDocument/2006/relationships/slide" Target="slide20.xml"/><Relationship Id="rId17" Type="http://schemas.openxmlformats.org/officeDocument/2006/relationships/slide" Target="slide26.xml"/><Relationship Id="rId2" Type="http://schemas.openxmlformats.org/officeDocument/2006/relationships/image" Target="../media/image9.jpeg"/><Relationship Id="rId16" Type="http://schemas.openxmlformats.org/officeDocument/2006/relationships/slide" Target="slide24.xml"/><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slide" Target="slide19.xml"/><Relationship Id="rId5" Type="http://schemas.openxmlformats.org/officeDocument/2006/relationships/image" Target="../media/image19.png"/><Relationship Id="rId15" Type="http://schemas.openxmlformats.org/officeDocument/2006/relationships/slide" Target="slide23.xml"/><Relationship Id="rId10" Type="http://schemas.openxmlformats.org/officeDocument/2006/relationships/image" Target="../media/image27.jpeg"/><Relationship Id="rId4" Type="http://schemas.openxmlformats.org/officeDocument/2006/relationships/image" Target="../media/image18.png"/><Relationship Id="rId9" Type="http://schemas.openxmlformats.org/officeDocument/2006/relationships/hyperlink" Target="http://www.youtube.com/user/BetiBachaoBetiPadhao" TargetMode="External"/><Relationship Id="rId14" Type="http://schemas.openxmlformats.org/officeDocument/2006/relationships/slide" Target="slide22.xml"/></Relationships>
</file>

<file path=ppt/slides/_rels/slide26.xml.rels><?xml version="1.0" encoding="UTF-8" standalone="yes"?>
<Relationships xmlns="http://schemas.openxmlformats.org/package/2006/relationships"><Relationship Id="rId8" Type="http://schemas.openxmlformats.org/officeDocument/2006/relationships/hyperlink" Target="http://www.nmew.gov.in/" TargetMode="External"/><Relationship Id="rId13" Type="http://schemas.openxmlformats.org/officeDocument/2006/relationships/slide" Target="slide22.xml"/><Relationship Id="rId3" Type="http://schemas.openxmlformats.org/officeDocument/2006/relationships/hyperlink" Target="http://www.nmew.gov.in/photomain.php?lang=1" TargetMode="External"/><Relationship Id="rId7" Type="http://schemas.openxmlformats.org/officeDocument/2006/relationships/image" Target="../media/image19.png"/><Relationship Id="rId12" Type="http://schemas.openxmlformats.org/officeDocument/2006/relationships/slide" Target="slide21.xml"/><Relationship Id="rId2" Type="http://schemas.openxmlformats.org/officeDocument/2006/relationships/notesSlide" Target="../notesSlides/notesSlide2.xml"/><Relationship Id="rId16"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slide" Target="slide20.xml"/><Relationship Id="rId5" Type="http://schemas.openxmlformats.org/officeDocument/2006/relationships/image" Target="../media/image17.png"/><Relationship Id="rId15" Type="http://schemas.openxmlformats.org/officeDocument/2006/relationships/slide" Target="slide24.xml"/><Relationship Id="rId10" Type="http://schemas.openxmlformats.org/officeDocument/2006/relationships/slide" Target="slide19.xml"/><Relationship Id="rId4" Type="http://schemas.openxmlformats.org/officeDocument/2006/relationships/hyperlink" Target="links/NMEW_achievements_2014%20(1).pdf" TargetMode="External"/><Relationship Id="rId9" Type="http://schemas.openxmlformats.org/officeDocument/2006/relationships/image" Target="../media/image28.jpeg"/><Relationship Id="rId14" Type="http://schemas.openxmlformats.org/officeDocument/2006/relationships/slide" Target="slide23.xml"/></Relationships>
</file>

<file path=ppt/slides/_rels/slide27.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29.xml"/><Relationship Id="rId7" Type="http://schemas.openxmlformats.org/officeDocument/2006/relationships/slide" Target="slide34.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slide" Target="slide31.xml"/><Relationship Id="rId10" Type="http://schemas.openxmlformats.org/officeDocument/2006/relationships/image" Target="../media/image29.jpeg"/><Relationship Id="rId4" Type="http://schemas.openxmlformats.org/officeDocument/2006/relationships/slide" Target="slide30.xml"/><Relationship Id="rId9" Type="http://schemas.openxmlformats.org/officeDocument/2006/relationships/slide" Target="slide18.xml"/></Relationships>
</file>

<file path=ppt/slides/_rels/slide28.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18.png"/><Relationship Id="rId3" Type="http://schemas.openxmlformats.org/officeDocument/2006/relationships/hyperlink" Target="links/Photo%20Album-ICDS.ppsx" TargetMode="External"/><Relationship Id="rId7" Type="http://schemas.openxmlformats.org/officeDocument/2006/relationships/slide" Target="slide30.xml"/><Relationship Id="rId12" Type="http://schemas.openxmlformats.org/officeDocument/2006/relationships/image" Target="../media/image17.png"/><Relationship Id="rId2" Type="http://schemas.openxmlformats.org/officeDocument/2006/relationships/image" Target="../media/image30.jpeg"/><Relationship Id="rId16" Type="http://schemas.openxmlformats.org/officeDocument/2006/relationships/hyperlink" Target="http://wcd.nic.in/icds/" TargetMode="External"/><Relationship Id="rId1" Type="http://schemas.openxmlformats.org/officeDocument/2006/relationships/slideLayout" Target="../slideLayouts/slideLayout7.xml"/><Relationship Id="rId6" Type="http://schemas.openxmlformats.org/officeDocument/2006/relationships/slide" Target="slide29.xml"/><Relationship Id="rId11" Type="http://schemas.openxmlformats.org/officeDocument/2006/relationships/slide" Target="slide35.xml"/><Relationship Id="rId5" Type="http://schemas.openxmlformats.org/officeDocument/2006/relationships/hyperlink" Target="https://www.youtube.com/odisha/VIDEO_TS/VTS_01_1.VOB" TargetMode="External"/><Relationship Id="rId15" Type="http://schemas.openxmlformats.org/officeDocument/2006/relationships/image" Target="../media/image31.png"/><Relationship Id="rId10" Type="http://schemas.openxmlformats.org/officeDocument/2006/relationships/slide" Target="slide34.xml"/><Relationship Id="rId4" Type="http://schemas.openxmlformats.org/officeDocument/2006/relationships/hyperlink" Target="http://icds.tn.nic.in/images/anganvadi.swf" TargetMode="External"/><Relationship Id="rId9" Type="http://schemas.openxmlformats.org/officeDocument/2006/relationships/slide" Target="slide32.xml"/><Relationship Id="rId1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35.xml"/><Relationship Id="rId3" Type="http://schemas.openxmlformats.org/officeDocument/2006/relationships/image" Target="../media/image33.jpeg"/><Relationship Id="rId7" Type="http://schemas.openxmlformats.org/officeDocument/2006/relationships/hyperlink" Target="http://wcd.nic.in/schemes/ECCE/ecce_01102013_eng.pdf" TargetMode="External"/><Relationship Id="rId12" Type="http://schemas.openxmlformats.org/officeDocument/2006/relationships/slide" Target="slide34.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32.xml"/><Relationship Id="rId5" Type="http://schemas.openxmlformats.org/officeDocument/2006/relationships/image" Target="../media/image18.png"/><Relationship Id="rId10" Type="http://schemas.openxmlformats.org/officeDocument/2006/relationships/slide" Target="slide31.xml"/><Relationship Id="rId4" Type="http://schemas.openxmlformats.org/officeDocument/2006/relationships/image" Target="../media/image17.png"/><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35.xml"/><Relationship Id="rId3" Type="http://schemas.openxmlformats.org/officeDocument/2006/relationships/hyperlink" Target="https://www.youtube.com/watch?v=cIcWdwpT3tw" TargetMode="External"/><Relationship Id="rId7" Type="http://schemas.openxmlformats.org/officeDocument/2006/relationships/hyperlink" Target="http://164.100.72.205/care/cgi-bin/iec.htm" TargetMode="External"/><Relationship Id="rId12" Type="http://schemas.openxmlformats.org/officeDocument/2006/relationships/slide" Target="slide34.xml"/><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32.xml"/><Relationship Id="rId5" Type="http://schemas.openxmlformats.org/officeDocument/2006/relationships/image" Target="../media/image18.png"/><Relationship Id="rId10" Type="http://schemas.openxmlformats.org/officeDocument/2006/relationships/slide" Target="slide31.xml"/><Relationship Id="rId4" Type="http://schemas.openxmlformats.org/officeDocument/2006/relationships/image" Target="../media/image17.png"/><Relationship Id="rId9"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7.png"/><Relationship Id="rId7" Type="http://schemas.openxmlformats.org/officeDocument/2006/relationships/slide" Target="slide28.xml"/><Relationship Id="rId12" Type="http://schemas.openxmlformats.org/officeDocument/2006/relationships/slide" Target="slide35.xml"/><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hyperlink" Target="http://wcd.nic.in/SchemeChildren/RajivGandhiCrecheScheme.pdf" TargetMode="External"/><Relationship Id="rId11" Type="http://schemas.openxmlformats.org/officeDocument/2006/relationships/slide" Target="slide34.xml"/><Relationship Id="rId5" Type="http://schemas.openxmlformats.org/officeDocument/2006/relationships/image" Target="../media/image19.png"/><Relationship Id="rId10" Type="http://schemas.openxmlformats.org/officeDocument/2006/relationships/slide" Target="slide32.xml"/><Relationship Id="rId4" Type="http://schemas.openxmlformats.org/officeDocument/2006/relationships/image" Target="../media/image18.png"/><Relationship Id="rId9"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hyperlink" Target="http://wcd.nic.in/icpsmon/home.aspx" TargetMode="External"/><Relationship Id="rId13" Type="http://schemas.openxmlformats.org/officeDocument/2006/relationships/slide" Target="slide34.xml"/><Relationship Id="rId3" Type="http://schemas.openxmlformats.org/officeDocument/2006/relationships/image" Target="../media/image17.png"/><Relationship Id="rId7" Type="http://schemas.openxmlformats.org/officeDocument/2006/relationships/image" Target="../media/image36.png"/><Relationship Id="rId12" Type="http://schemas.openxmlformats.org/officeDocument/2006/relationships/slide" Target="slide31.xml"/><Relationship Id="rId2" Type="http://schemas.openxmlformats.org/officeDocument/2006/relationships/notesSlide" Target="../notesSlides/notesSlide3.xml"/><Relationship Id="rId16" Type="http://schemas.openxmlformats.org/officeDocument/2006/relationships/hyperlink" Target="links/CHILDLINE%20.ppsx" TargetMode="External"/><Relationship Id="rId1" Type="http://schemas.openxmlformats.org/officeDocument/2006/relationships/slideLayout" Target="../slideLayouts/slideLayout7.xml"/><Relationship Id="rId6" Type="http://schemas.openxmlformats.org/officeDocument/2006/relationships/hyperlink" Target="http://www.childlineindia.org.in/" TargetMode="External"/><Relationship Id="rId11" Type="http://schemas.openxmlformats.org/officeDocument/2006/relationships/slide" Target="slide30.xml"/><Relationship Id="rId5" Type="http://schemas.openxmlformats.org/officeDocument/2006/relationships/image" Target="../media/image19.png"/><Relationship Id="rId15" Type="http://schemas.openxmlformats.org/officeDocument/2006/relationships/hyperlink" Target="links/ACHIEVEMENTS.ppsx" TargetMode="External"/><Relationship Id="rId10" Type="http://schemas.openxmlformats.org/officeDocument/2006/relationships/slide" Target="slide29.xml"/><Relationship Id="rId4" Type="http://schemas.openxmlformats.org/officeDocument/2006/relationships/image" Target="../media/image18.png"/><Relationship Id="rId9" Type="http://schemas.openxmlformats.org/officeDocument/2006/relationships/slide" Target="slide28.xml"/><Relationship Id="rId14" Type="http://schemas.openxmlformats.org/officeDocument/2006/relationships/slide" Target="slide35.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36.png"/><Relationship Id="rId3" Type="http://schemas.openxmlformats.org/officeDocument/2006/relationships/slide" Target="slide29.xml"/><Relationship Id="rId7" Type="http://schemas.openxmlformats.org/officeDocument/2006/relationships/slide" Target="slide34.xml"/><Relationship Id="rId12" Type="http://schemas.openxmlformats.org/officeDocument/2006/relationships/hyperlink" Target="http://www.childlineindia.org.in/" TargetMode="External"/><Relationship Id="rId2" Type="http://schemas.openxmlformats.org/officeDocument/2006/relationships/slide" Target="slide28.xml"/><Relationship Id="rId16" Type="http://schemas.openxmlformats.org/officeDocument/2006/relationships/hyperlink" Target="links/CHILDLINE%20.ppsx" TargetMode="External"/><Relationship Id="rId1" Type="http://schemas.openxmlformats.org/officeDocument/2006/relationships/slideLayout" Target="../slideLayouts/slideLayout7.xml"/><Relationship Id="rId6" Type="http://schemas.openxmlformats.org/officeDocument/2006/relationships/slide" Target="slide32.xml"/><Relationship Id="rId11" Type="http://schemas.openxmlformats.org/officeDocument/2006/relationships/image" Target="../media/image19.png"/><Relationship Id="rId5" Type="http://schemas.openxmlformats.org/officeDocument/2006/relationships/slide" Target="slide31.xml"/><Relationship Id="rId15" Type="http://schemas.openxmlformats.org/officeDocument/2006/relationships/hyperlink" Target="links/ACHIEVEMENTS.ppsx" TargetMode="External"/><Relationship Id="rId10" Type="http://schemas.openxmlformats.org/officeDocument/2006/relationships/image" Target="../media/image18.png"/><Relationship Id="rId4" Type="http://schemas.openxmlformats.org/officeDocument/2006/relationships/slide" Target="slide30.xml"/><Relationship Id="rId9" Type="http://schemas.openxmlformats.org/officeDocument/2006/relationships/image" Target="../media/image17.png"/><Relationship Id="rId14" Type="http://schemas.openxmlformats.org/officeDocument/2006/relationships/hyperlink" Target="http://wcd.nic.in/icpsmon/home.aspx" TargetMode="External"/></Relationships>
</file>

<file path=ppt/slides/_rels/slide34.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18.png"/><Relationship Id="rId7" Type="http://schemas.openxmlformats.org/officeDocument/2006/relationships/slide" Target="slide30.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slide" Target="slide29.xml"/><Relationship Id="rId5" Type="http://schemas.openxmlformats.org/officeDocument/2006/relationships/slide" Target="slide28.xml"/><Relationship Id="rId10" Type="http://schemas.openxmlformats.org/officeDocument/2006/relationships/slide" Target="slide35.xml"/><Relationship Id="rId4" Type="http://schemas.openxmlformats.org/officeDocument/2006/relationships/image" Target="../media/image19.png"/><Relationship Id="rId9" Type="http://schemas.openxmlformats.org/officeDocument/2006/relationships/slide" Target="slide32.xml"/></Relationships>
</file>

<file path=ppt/slides/_rels/slide35.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7.png"/><Relationship Id="rId7" Type="http://schemas.openxmlformats.org/officeDocument/2006/relationships/slide" Target="slide28.xml"/><Relationship Id="rId12" Type="http://schemas.openxmlformats.org/officeDocument/2006/relationships/slide" Target="slide34.xml"/><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hyperlink" Target="http://wcd.nic.in/workchild.htm" TargetMode="External"/><Relationship Id="rId11" Type="http://schemas.openxmlformats.org/officeDocument/2006/relationships/slide" Target="slide32.xml"/><Relationship Id="rId5" Type="http://schemas.openxmlformats.org/officeDocument/2006/relationships/image" Target="../media/image19.png"/><Relationship Id="rId10" Type="http://schemas.openxmlformats.org/officeDocument/2006/relationships/slide" Target="slide31.xml"/><Relationship Id="rId4" Type="http://schemas.openxmlformats.org/officeDocument/2006/relationships/image" Target="../media/image18.png"/><Relationship Id="rId9" Type="http://schemas.openxmlformats.org/officeDocument/2006/relationships/slide" Target="slide30.xml"/></Relationships>
</file>

<file path=ppt/slides/_rels/slide3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 Target="slide38.xml"/><Relationship Id="rId7" Type="http://schemas.openxmlformats.org/officeDocument/2006/relationships/slide" Target="slide4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40.xml"/><Relationship Id="rId10" Type="http://schemas.openxmlformats.org/officeDocument/2006/relationships/slide" Target="slide27.xml"/><Relationship Id="rId4" Type="http://schemas.openxmlformats.org/officeDocument/2006/relationships/slide" Target="slide39.xml"/><Relationship Id="rId9" Type="http://schemas.openxmlformats.org/officeDocument/2006/relationships/slide" Target="slide18.xml"/></Relationships>
</file>

<file path=ppt/slides/_rels/slide37.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slide" Target="slide42.xml"/><Relationship Id="rId3" Type="http://schemas.openxmlformats.org/officeDocument/2006/relationships/image" Target="../media/image37.jpeg"/><Relationship Id="rId7" Type="http://schemas.openxmlformats.org/officeDocument/2006/relationships/hyperlink" Target="http://ncw.nic.in/" TargetMode="External"/><Relationship Id="rId12" Type="http://schemas.openxmlformats.org/officeDocument/2006/relationships/slide" Target="slide4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40.xml"/><Relationship Id="rId5" Type="http://schemas.openxmlformats.org/officeDocument/2006/relationships/image" Target="../media/image18.png"/><Relationship Id="rId10" Type="http://schemas.openxmlformats.org/officeDocument/2006/relationships/slide" Target="slide39.xml"/><Relationship Id="rId4" Type="http://schemas.openxmlformats.org/officeDocument/2006/relationships/image" Target="../media/image17.png"/><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17.png"/><Relationship Id="rId7" Type="http://schemas.openxmlformats.org/officeDocument/2006/relationships/image" Target="../media/image40.jpeg"/><Relationship Id="rId12" Type="http://schemas.openxmlformats.org/officeDocument/2006/relationships/slide" Target="slide4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www.ncpcr.gov.in/" TargetMode="External"/><Relationship Id="rId11" Type="http://schemas.openxmlformats.org/officeDocument/2006/relationships/slide" Target="slide41.xml"/><Relationship Id="rId5" Type="http://schemas.openxmlformats.org/officeDocument/2006/relationships/image" Target="../media/image19.png"/><Relationship Id="rId10" Type="http://schemas.openxmlformats.org/officeDocument/2006/relationships/slide" Target="slide40.xml"/><Relationship Id="rId4" Type="http://schemas.openxmlformats.org/officeDocument/2006/relationships/image" Target="../media/image39.jpeg"/><Relationship Id="rId9" Type="http://schemas.openxmlformats.org/officeDocument/2006/relationships/slide" Target="slide39.xml"/></Relationships>
</file>

<file path=ppt/slides/_rels/slide3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slide" Target="slide42.xml"/><Relationship Id="rId3" Type="http://schemas.openxmlformats.org/officeDocument/2006/relationships/image" Target="../media/image41.jpeg"/><Relationship Id="rId7" Type="http://schemas.openxmlformats.org/officeDocument/2006/relationships/hyperlink" Target="http://nipccd.nic.in/" TargetMode="External"/><Relationship Id="rId12" Type="http://schemas.openxmlformats.org/officeDocument/2006/relationships/slide" Target="slide4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40.xml"/><Relationship Id="rId5" Type="http://schemas.openxmlformats.org/officeDocument/2006/relationships/image" Target="../media/image18.png"/><Relationship Id="rId10" Type="http://schemas.openxmlformats.org/officeDocument/2006/relationships/slide" Target="slide38.xml"/><Relationship Id="rId4" Type="http://schemas.openxmlformats.org/officeDocument/2006/relationships/image" Target="../media/image17.png"/><Relationship Id="rId9" Type="http://schemas.openxmlformats.org/officeDocument/2006/relationships/slide" Target="slide3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7"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slide" Target="slide42.xml"/><Relationship Id="rId3" Type="http://schemas.openxmlformats.org/officeDocument/2006/relationships/image" Target="../media/image43.jpeg"/><Relationship Id="rId7" Type="http://schemas.openxmlformats.org/officeDocument/2006/relationships/hyperlink" Target="http://www.rmk.nic.in/" TargetMode="External"/><Relationship Id="rId12" Type="http://schemas.openxmlformats.org/officeDocument/2006/relationships/slide" Target="slide4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39.xml"/><Relationship Id="rId5" Type="http://schemas.openxmlformats.org/officeDocument/2006/relationships/image" Target="../media/image18.png"/><Relationship Id="rId10" Type="http://schemas.openxmlformats.org/officeDocument/2006/relationships/slide" Target="slide38.xml"/><Relationship Id="rId4" Type="http://schemas.openxmlformats.org/officeDocument/2006/relationships/image" Target="../media/image17.png"/><Relationship Id="rId9" Type="http://schemas.openxmlformats.org/officeDocument/2006/relationships/slide" Target="slide37.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6.jpeg"/><Relationship Id="rId3" Type="http://schemas.openxmlformats.org/officeDocument/2006/relationships/slide" Target="slide37.xml"/><Relationship Id="rId7" Type="http://schemas.openxmlformats.org/officeDocument/2006/relationships/slide" Target="slide42.xml"/><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40.xml"/><Relationship Id="rId11" Type="http://schemas.openxmlformats.org/officeDocument/2006/relationships/hyperlink" Target="http://www.adoptionindia.nic.in/" TargetMode="External"/><Relationship Id="rId5" Type="http://schemas.openxmlformats.org/officeDocument/2006/relationships/slide" Target="slide39.xml"/><Relationship Id="rId10" Type="http://schemas.openxmlformats.org/officeDocument/2006/relationships/image" Target="../media/image19.png"/><Relationship Id="rId4" Type="http://schemas.openxmlformats.org/officeDocument/2006/relationships/slide" Target="slide38.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slide" Target="slide41.xml"/><Relationship Id="rId3" Type="http://schemas.openxmlformats.org/officeDocument/2006/relationships/image" Target="../media/image47.jpeg"/><Relationship Id="rId7" Type="http://schemas.openxmlformats.org/officeDocument/2006/relationships/hyperlink" Target="http://www.cswb.gov.in/" TargetMode="External"/><Relationship Id="rId12" Type="http://schemas.openxmlformats.org/officeDocument/2006/relationships/slide" Target="slide4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39.xml"/><Relationship Id="rId5" Type="http://schemas.openxmlformats.org/officeDocument/2006/relationships/image" Target="../media/image18.png"/><Relationship Id="rId10" Type="http://schemas.openxmlformats.org/officeDocument/2006/relationships/slide" Target="slide38.xml"/><Relationship Id="rId4" Type="http://schemas.openxmlformats.org/officeDocument/2006/relationships/image" Target="../media/image17.png"/><Relationship Id="rId9" Type="http://schemas.openxmlformats.org/officeDocument/2006/relationships/slide" Target="slide37.xml"/></Relationships>
</file>

<file path=ppt/slides/_rels/slide43.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45.xml"/><Relationship Id="rId7" Type="http://schemas.openxmlformats.org/officeDocument/2006/relationships/slide" Target="slide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slide" Target="slide53.xml"/><Relationship Id="rId5" Type="http://schemas.openxmlformats.org/officeDocument/2006/relationships/slide" Target="slide47.xml"/><Relationship Id="rId10" Type="http://schemas.openxmlformats.org/officeDocument/2006/relationships/slide" Target="slide52.xml"/><Relationship Id="rId4" Type="http://schemas.openxmlformats.org/officeDocument/2006/relationships/slide" Target="slide46.xml"/><Relationship Id="rId9" Type="http://schemas.openxmlformats.org/officeDocument/2006/relationships/slide" Target="slide51.xml"/></Relationships>
</file>

<file path=ppt/slides/_rels/slide44.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49.jpeg"/><Relationship Id="rId7" Type="http://schemas.openxmlformats.org/officeDocument/2006/relationships/slide" Target="slide48.xml"/><Relationship Id="rId12" Type="http://schemas.openxmlformats.org/officeDocument/2006/relationships/slide" Target="slide5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47.xml"/><Relationship Id="rId11" Type="http://schemas.openxmlformats.org/officeDocument/2006/relationships/slide" Target="slide52.xml"/><Relationship Id="rId5" Type="http://schemas.openxmlformats.org/officeDocument/2006/relationships/slide" Target="slide46.xml"/><Relationship Id="rId10" Type="http://schemas.openxmlformats.org/officeDocument/2006/relationships/slide" Target="slide51.xml"/><Relationship Id="rId4" Type="http://schemas.openxmlformats.org/officeDocument/2006/relationships/slide" Target="slide45.xml"/><Relationship Id="rId9" Type="http://schemas.openxmlformats.org/officeDocument/2006/relationships/slide" Target="slide50.xml"/></Relationships>
</file>

<file path=ppt/slides/_rels/slide45.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0.xml"/><Relationship Id="rId3" Type="http://schemas.openxmlformats.org/officeDocument/2006/relationships/image" Target="../media/image17.png"/><Relationship Id="rId7" Type="http://schemas.openxmlformats.org/officeDocument/2006/relationships/image" Target="../media/image51.jpeg"/><Relationship Id="rId12" Type="http://schemas.openxmlformats.org/officeDocument/2006/relationships/slide" Target="slide49.xml"/><Relationship Id="rId2" Type="http://schemas.openxmlformats.org/officeDocument/2006/relationships/notesSlide" Target="../notesSlides/notesSlide11.xml"/><Relationship Id="rId16"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slide" Target="slide48.xml"/><Relationship Id="rId5" Type="http://schemas.openxmlformats.org/officeDocument/2006/relationships/image" Target="../media/image19.png"/><Relationship Id="rId15" Type="http://schemas.openxmlformats.org/officeDocument/2006/relationships/slide" Target="slide52.xml"/><Relationship Id="rId10" Type="http://schemas.openxmlformats.org/officeDocument/2006/relationships/slide" Target="slide47.xml"/><Relationship Id="rId4" Type="http://schemas.openxmlformats.org/officeDocument/2006/relationships/image" Target="../media/image18.png"/><Relationship Id="rId9" Type="http://schemas.openxmlformats.org/officeDocument/2006/relationships/slide" Target="slide46.xml"/><Relationship Id="rId14" Type="http://schemas.openxmlformats.org/officeDocument/2006/relationships/slide" Target="slide51.xml"/></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2.xml"/><Relationship Id="rId3" Type="http://schemas.openxmlformats.org/officeDocument/2006/relationships/image" Target="../media/image17.png"/><Relationship Id="rId7" Type="http://schemas.openxmlformats.org/officeDocument/2006/relationships/slide" Target="slide45.xml"/><Relationship Id="rId12" Type="http://schemas.openxmlformats.org/officeDocument/2006/relationships/slide" Target="slide5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slide" Target="slide44.xml"/><Relationship Id="rId11" Type="http://schemas.openxmlformats.org/officeDocument/2006/relationships/slide" Target="slide50.xml"/><Relationship Id="rId5" Type="http://schemas.openxmlformats.org/officeDocument/2006/relationships/image" Target="../media/image19.png"/><Relationship Id="rId10" Type="http://schemas.openxmlformats.org/officeDocument/2006/relationships/slide" Target="slide49.xml"/><Relationship Id="rId4" Type="http://schemas.openxmlformats.org/officeDocument/2006/relationships/image" Target="../media/image18.png"/><Relationship Id="rId9" Type="http://schemas.openxmlformats.org/officeDocument/2006/relationships/slide" Target="slide48.xml"/><Relationship Id="rId14" Type="http://schemas.openxmlformats.org/officeDocument/2006/relationships/slide" Target="slide53.xml"/></Relationships>
</file>

<file path=ppt/slides/_rels/slide47.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1.xml"/><Relationship Id="rId3" Type="http://schemas.openxmlformats.org/officeDocument/2006/relationships/image" Target="../media/image52.jpeg"/><Relationship Id="rId7" Type="http://schemas.openxmlformats.org/officeDocument/2006/relationships/slide" Target="slide44.xml"/><Relationship Id="rId12" Type="http://schemas.openxmlformats.org/officeDocument/2006/relationships/slide" Target="slide50.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49.xml"/><Relationship Id="rId5" Type="http://schemas.openxmlformats.org/officeDocument/2006/relationships/image" Target="../media/image18.png"/><Relationship Id="rId15" Type="http://schemas.openxmlformats.org/officeDocument/2006/relationships/slide" Target="slide53.xml"/><Relationship Id="rId10" Type="http://schemas.openxmlformats.org/officeDocument/2006/relationships/slide" Target="slide48.xml"/><Relationship Id="rId4" Type="http://schemas.openxmlformats.org/officeDocument/2006/relationships/image" Target="../media/image17.png"/><Relationship Id="rId9" Type="http://schemas.openxmlformats.org/officeDocument/2006/relationships/slide" Target="slide46.xml"/><Relationship Id="rId14" Type="http://schemas.openxmlformats.org/officeDocument/2006/relationships/slide" Target="slide52.xml"/></Relationships>
</file>

<file path=ppt/slides/_rels/slide48.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2.xml"/><Relationship Id="rId3" Type="http://schemas.openxmlformats.org/officeDocument/2006/relationships/image" Target="../media/image17.png"/><Relationship Id="rId7" Type="http://schemas.openxmlformats.org/officeDocument/2006/relationships/slide" Target="slide45.xml"/><Relationship Id="rId12" Type="http://schemas.openxmlformats.org/officeDocument/2006/relationships/slide" Target="slide5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44.xml"/><Relationship Id="rId11" Type="http://schemas.openxmlformats.org/officeDocument/2006/relationships/slide" Target="slide50.xml"/><Relationship Id="rId5" Type="http://schemas.openxmlformats.org/officeDocument/2006/relationships/image" Target="../media/image19.png"/><Relationship Id="rId10" Type="http://schemas.openxmlformats.org/officeDocument/2006/relationships/slide" Target="slide49.xml"/><Relationship Id="rId4" Type="http://schemas.openxmlformats.org/officeDocument/2006/relationships/image" Target="../media/image18.png"/><Relationship Id="rId9" Type="http://schemas.openxmlformats.org/officeDocument/2006/relationships/slide" Target="slide47.xml"/><Relationship Id="rId14" Type="http://schemas.openxmlformats.org/officeDocument/2006/relationships/slide" Target="slide53.xml"/></Relationships>
</file>

<file path=ppt/slides/_rels/slide49.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50.xml"/><Relationship Id="rId3" Type="http://schemas.openxmlformats.org/officeDocument/2006/relationships/image" Target="../media/image53.jpeg"/><Relationship Id="rId7" Type="http://schemas.openxmlformats.org/officeDocument/2006/relationships/image" Target="../media/image36.png"/><Relationship Id="rId12" Type="http://schemas.openxmlformats.org/officeDocument/2006/relationships/slide" Target="slide48.xml"/><Relationship Id="rId2" Type="http://schemas.openxmlformats.org/officeDocument/2006/relationships/notesSlide" Target="../notesSlides/notesSlide15.xml"/><Relationship Id="rId16"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hyperlink" Target="http://www.childlineindia.org.in/" TargetMode="External"/><Relationship Id="rId11" Type="http://schemas.openxmlformats.org/officeDocument/2006/relationships/slide" Target="slide47.xml"/><Relationship Id="rId5" Type="http://schemas.openxmlformats.org/officeDocument/2006/relationships/image" Target="../media/image55.png"/><Relationship Id="rId15" Type="http://schemas.openxmlformats.org/officeDocument/2006/relationships/slide" Target="slide52.xml"/><Relationship Id="rId10" Type="http://schemas.openxmlformats.org/officeDocument/2006/relationships/slide" Target="slide46.xml"/><Relationship Id="rId4" Type="http://schemas.openxmlformats.org/officeDocument/2006/relationships/image" Target="../media/image54.png"/><Relationship Id="rId9" Type="http://schemas.openxmlformats.org/officeDocument/2006/relationships/slide" Target="slide45.xml"/><Relationship Id="rId14" Type="http://schemas.openxmlformats.org/officeDocument/2006/relationships/slide" Target="slide5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2.xml"/><Relationship Id="rId3" Type="http://schemas.openxmlformats.org/officeDocument/2006/relationships/image" Target="../media/image17.png"/><Relationship Id="rId7" Type="http://schemas.openxmlformats.org/officeDocument/2006/relationships/slide" Target="slide45.xml"/><Relationship Id="rId12" Type="http://schemas.openxmlformats.org/officeDocument/2006/relationships/slide" Target="slide5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44.xml"/><Relationship Id="rId11" Type="http://schemas.openxmlformats.org/officeDocument/2006/relationships/slide" Target="slide49.xml"/><Relationship Id="rId5" Type="http://schemas.openxmlformats.org/officeDocument/2006/relationships/image" Target="../media/image19.png"/><Relationship Id="rId10" Type="http://schemas.openxmlformats.org/officeDocument/2006/relationships/slide" Target="slide48.xml"/><Relationship Id="rId4" Type="http://schemas.openxmlformats.org/officeDocument/2006/relationships/image" Target="../media/image18.png"/><Relationship Id="rId9" Type="http://schemas.openxmlformats.org/officeDocument/2006/relationships/slide" Target="slide47.xml"/><Relationship Id="rId14" Type="http://schemas.openxmlformats.org/officeDocument/2006/relationships/slide" Target="slide53.xml"/></Relationships>
</file>

<file path=ppt/slides/_rels/slide51.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slide" Target="slide47.xml"/><Relationship Id="rId18" Type="http://schemas.openxmlformats.org/officeDocument/2006/relationships/slide" Target="slide53.xml"/><Relationship Id="rId3" Type="http://schemas.openxmlformats.org/officeDocument/2006/relationships/image" Target="../media/image56.jpeg"/><Relationship Id="rId7" Type="http://schemas.openxmlformats.org/officeDocument/2006/relationships/image" Target="../media/image57.jpeg"/><Relationship Id="rId12" Type="http://schemas.openxmlformats.org/officeDocument/2006/relationships/slide" Target="slide46.xml"/><Relationship Id="rId17" Type="http://schemas.openxmlformats.org/officeDocument/2006/relationships/slide" Target="slide52.xml"/><Relationship Id="rId2" Type="http://schemas.openxmlformats.org/officeDocument/2006/relationships/notesSlide" Target="../notesSlides/notesSlide17.xml"/><Relationship Id="rId16" Type="http://schemas.openxmlformats.org/officeDocument/2006/relationships/slide" Target="slide50.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45.xml"/><Relationship Id="rId5" Type="http://schemas.openxmlformats.org/officeDocument/2006/relationships/image" Target="../media/image18.png"/><Relationship Id="rId15" Type="http://schemas.openxmlformats.org/officeDocument/2006/relationships/slide" Target="slide49.xml"/><Relationship Id="rId10" Type="http://schemas.openxmlformats.org/officeDocument/2006/relationships/slide" Target="slide44.xml"/><Relationship Id="rId4" Type="http://schemas.openxmlformats.org/officeDocument/2006/relationships/image" Target="../media/image17.png"/><Relationship Id="rId9" Type="http://schemas.openxmlformats.org/officeDocument/2006/relationships/image" Target="../media/image59.jpeg"/><Relationship Id="rId14"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49.xml"/><Relationship Id="rId3" Type="http://schemas.openxmlformats.org/officeDocument/2006/relationships/image" Target="../media/image60.jpeg"/><Relationship Id="rId7" Type="http://schemas.openxmlformats.org/officeDocument/2006/relationships/image" Target="../media/image12.jpeg"/><Relationship Id="rId12" Type="http://schemas.openxmlformats.org/officeDocument/2006/relationships/slide" Target="slide48.xml"/><Relationship Id="rId2" Type="http://schemas.openxmlformats.org/officeDocument/2006/relationships/notesSlide" Target="../notesSlides/notesSlide18.xml"/><Relationship Id="rId16"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slide" Target="slide47.xml"/><Relationship Id="rId5" Type="http://schemas.openxmlformats.org/officeDocument/2006/relationships/image" Target="../media/image18.png"/><Relationship Id="rId15" Type="http://schemas.openxmlformats.org/officeDocument/2006/relationships/slide" Target="slide51.xml"/><Relationship Id="rId10" Type="http://schemas.openxmlformats.org/officeDocument/2006/relationships/slide" Target="slide46.xml"/><Relationship Id="rId4" Type="http://schemas.openxmlformats.org/officeDocument/2006/relationships/image" Target="../media/image17.png"/><Relationship Id="rId9" Type="http://schemas.openxmlformats.org/officeDocument/2006/relationships/slide" Target="slide45.xml"/><Relationship Id="rId14" Type="http://schemas.openxmlformats.org/officeDocument/2006/relationships/slide" Target="slide50.xml"/></Relationships>
</file>

<file path=ppt/slides/_rels/slide53.xml.rels><?xml version="1.0" encoding="UTF-8" standalone="yes"?>
<Relationships xmlns="http://schemas.openxmlformats.org/package/2006/relationships"><Relationship Id="rId8" Type="http://schemas.openxmlformats.org/officeDocument/2006/relationships/hyperlink" Target="http://www.wcd.nic.in/" TargetMode="External"/><Relationship Id="rId13" Type="http://schemas.openxmlformats.org/officeDocument/2006/relationships/slide" Target="slide48.xml"/><Relationship Id="rId3" Type="http://schemas.openxmlformats.org/officeDocument/2006/relationships/hyperlink" Target="https://www.youtube.com/NCA/NCA-movie.wmv" TargetMode="External"/><Relationship Id="rId7" Type="http://schemas.openxmlformats.org/officeDocument/2006/relationships/image" Target="../media/image19.png"/><Relationship Id="rId12" Type="http://schemas.openxmlformats.org/officeDocument/2006/relationships/slide" Target="slide47.xml"/><Relationship Id="rId17" Type="http://schemas.openxmlformats.org/officeDocument/2006/relationships/slide" Target="slide52.xml"/><Relationship Id="rId2" Type="http://schemas.openxmlformats.org/officeDocument/2006/relationships/image" Target="../media/image61.jpeg"/><Relationship Id="rId16" Type="http://schemas.openxmlformats.org/officeDocument/2006/relationships/slide" Target="slide51.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slide" Target="slide46.xml"/><Relationship Id="rId5" Type="http://schemas.openxmlformats.org/officeDocument/2006/relationships/image" Target="../media/image17.png"/><Relationship Id="rId15" Type="http://schemas.openxmlformats.org/officeDocument/2006/relationships/slide" Target="slide50.xml"/><Relationship Id="rId10" Type="http://schemas.openxmlformats.org/officeDocument/2006/relationships/slide" Target="slide45.xml"/><Relationship Id="rId4" Type="http://schemas.openxmlformats.org/officeDocument/2006/relationships/hyperlink" Target="links/award%20list.docx" TargetMode="External"/><Relationship Id="rId9" Type="http://schemas.openxmlformats.org/officeDocument/2006/relationships/slide" Target="slide44.xml"/><Relationship Id="rId14" Type="http://schemas.openxmlformats.org/officeDocument/2006/relationships/slide" Target="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microsoft.com/office/2007/relationships/diagramDrawing" Target="../diagrams/drawing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microsoft.com/office/2007/relationships/diagramDrawing" Target="../diagrams/drawing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microsoft.com/office/2007/relationships/diagramDrawing" Target="../diagrams/drawing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diagramLayout" Target="../diagrams/layout6.xml"/><Relationship Id="rId7" Type="http://schemas.openxmlformats.org/officeDocument/2006/relationships/image" Target="../media/image7.jpeg"/><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1"/>
            <a:ext cx="9144000" cy="6858000"/>
          </a:xfrm>
          <a:prstGeom prst="rect">
            <a:avLst/>
          </a:prstGeom>
        </p:spPr>
      </p:pic>
      <p:sp>
        <p:nvSpPr>
          <p:cNvPr id="2" name="Title 1"/>
          <p:cNvSpPr>
            <a:spLocks noGrp="1"/>
          </p:cNvSpPr>
          <p:nvPr>
            <p:ph type="title"/>
          </p:nvPr>
        </p:nvSpPr>
        <p:spPr/>
        <p:txBody>
          <a:bodyPr/>
          <a:lstStyle/>
          <a:p>
            <a:r>
              <a:rPr lang="en-US" sz="6000" b="1" dirty="0">
                <a:solidFill>
                  <a:srgbClr val="FFFF00"/>
                </a:solidFill>
              </a:rPr>
              <a:t>E-BOOK</a:t>
            </a:r>
            <a:endParaRPr lang="en-US" sz="6000" dirty="0"/>
          </a:p>
        </p:txBody>
      </p:sp>
      <p:sp>
        <p:nvSpPr>
          <p:cNvPr id="3" name="Content Placeholder 2"/>
          <p:cNvSpPr>
            <a:spLocks noGrp="1"/>
          </p:cNvSpPr>
          <p:nvPr>
            <p:ph idx="1"/>
          </p:nvPr>
        </p:nvSpPr>
        <p:spPr>
          <a:xfrm>
            <a:off x="0" y="1600200"/>
            <a:ext cx="9144000" cy="4525963"/>
          </a:xfrm>
        </p:spPr>
        <p:txBody>
          <a:bodyPr/>
          <a:lstStyle/>
          <a:p>
            <a:pPr marL="0" indent="0" algn="ctr">
              <a:buNone/>
            </a:pPr>
            <a:r>
              <a:rPr lang="en-US" b="1" dirty="0" smtClean="0">
                <a:solidFill>
                  <a:srgbClr val="FFFF00"/>
                </a:solidFill>
              </a:rPr>
              <a:t> </a:t>
            </a:r>
          </a:p>
          <a:p>
            <a:pPr marL="0" indent="0" algn="ctr">
              <a:buNone/>
            </a:pPr>
            <a:endParaRPr lang="en-US" b="1" dirty="0" smtClean="0">
              <a:solidFill>
                <a:srgbClr val="FFFF00"/>
              </a:solidFill>
            </a:endParaRPr>
          </a:p>
          <a:p>
            <a:pPr marL="0" indent="0" algn="ctr">
              <a:buNone/>
            </a:pPr>
            <a:r>
              <a:rPr lang="en-US" sz="3600" b="1" dirty="0" smtClean="0">
                <a:solidFill>
                  <a:srgbClr val="FFFF00"/>
                </a:solidFill>
              </a:rPr>
              <a:t>Ministry of Women and Child Development</a:t>
            </a:r>
          </a:p>
          <a:p>
            <a:pPr marL="0" indent="0" algn="ctr">
              <a:buNone/>
            </a:pPr>
            <a:r>
              <a:rPr lang="en-US" sz="3600" b="1" dirty="0" smtClean="0">
                <a:solidFill>
                  <a:srgbClr val="FFFF00"/>
                </a:solidFill>
              </a:rPr>
              <a:t>Government of India</a:t>
            </a:r>
          </a:p>
          <a:p>
            <a:pPr marL="0" indent="0" algn="ctr">
              <a:buNone/>
            </a:pPr>
            <a:r>
              <a:rPr lang="en-US" sz="2800" b="1" dirty="0" smtClean="0">
                <a:solidFill>
                  <a:srgbClr val="FFFF00"/>
                </a:solidFill>
              </a:rPr>
              <a:t>http://wcd.nic.in</a:t>
            </a:r>
            <a:endParaRPr lang="en-US" sz="2800" b="1" dirty="0">
              <a:solidFill>
                <a:srgbClr val="FFFF00"/>
              </a:solidFill>
            </a:endParaRPr>
          </a:p>
        </p:txBody>
      </p:sp>
    </p:spTree>
    <p:extLst>
      <p:ext uri="{BB962C8B-B14F-4D97-AF65-F5344CB8AC3E}">
        <p14:creationId xmlns="" xmlns:p14="http://schemas.microsoft.com/office/powerpoint/2010/main" val="35125585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 xmlns:a14="http://schemas.microsoft.com/office/drawing/2010/main" val="0"/>
              </a:ext>
            </a:extLst>
          </a:blip>
          <a:srcRect l="5833" r="13333" b="26812"/>
          <a:stretch/>
        </p:blipFill>
        <p:spPr>
          <a:xfrm>
            <a:off x="1066800" y="838200"/>
            <a:ext cx="7391400" cy="3367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 xmlns:p14="http://schemas.microsoft.com/office/powerpoint/2010/main" val="1133647887"/>
              </p:ext>
            </p:extLst>
          </p:nvPr>
        </p:nvGraphicFramePr>
        <p:xfrm>
          <a:off x="685800" y="3886200"/>
          <a:ext cx="80772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9" descr="High resolution_WCD logo.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19890139"/>
      </p:ext>
    </p:extLst>
  </p:cSld>
  <p:clrMapOvr>
    <a:masterClrMapping/>
  </p:clrMapOvr>
  <p:transition spd="slow">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 xmlns:p14="http://schemas.microsoft.com/office/powerpoint/2010/main" val="725642772"/>
              </p:ext>
            </p:extLst>
          </p:nvPr>
        </p:nvGraphicFramePr>
        <p:xfrm>
          <a:off x="685800" y="1574006"/>
          <a:ext cx="80772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rotWithShape="1">
          <a:blip r:embed="rId6" cstate="print">
            <a:extLst>
              <a:ext uri="{28A0092B-C50C-407E-A947-70E740481C1C}">
                <a14:useLocalDpi xmlns="" xmlns:a14="http://schemas.microsoft.com/office/drawing/2010/main" val="0"/>
              </a:ext>
            </a:extLst>
          </a:blip>
          <a:srcRect l="23681" r="42986" b="48453"/>
          <a:stretch/>
        </p:blipFill>
        <p:spPr>
          <a:xfrm>
            <a:off x="381000" y="1905000"/>
            <a:ext cx="3048000" cy="2538413"/>
          </a:xfrm>
          <a:prstGeom prst="roundRect">
            <a:avLst>
              <a:gd name="adj" fmla="val 16667"/>
            </a:avLst>
          </a:prstGeom>
          <a:ln w="28575">
            <a:solidFill>
              <a:srgbClr val="FF66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3429000" y="2286000"/>
            <a:ext cx="5168900" cy="400110"/>
          </a:xfrm>
          <a:prstGeom prst="rect">
            <a:avLst/>
          </a:prstGeom>
          <a:noFill/>
        </p:spPr>
        <p:txBody>
          <a:bodyPr wrap="square" rtlCol="0">
            <a:spAutoFit/>
          </a:bodyPr>
          <a:lstStyle/>
          <a:p>
            <a:pPr lvl="0"/>
            <a:r>
              <a:rPr lang="en-US" sz="2000" b="1" dirty="0">
                <a:solidFill>
                  <a:srgbClr val="FF6600"/>
                </a:solidFill>
              </a:rPr>
              <a:t>Restructuring of </a:t>
            </a:r>
            <a:r>
              <a:rPr lang="en-US" sz="2000" b="1" dirty="0" err="1">
                <a:solidFill>
                  <a:srgbClr val="FF6600"/>
                </a:solidFill>
              </a:rPr>
              <a:t>Rashtriya</a:t>
            </a:r>
            <a:r>
              <a:rPr lang="en-US" sz="2000" b="1" dirty="0">
                <a:solidFill>
                  <a:srgbClr val="FF6600"/>
                </a:solidFill>
              </a:rPr>
              <a:t> </a:t>
            </a:r>
            <a:r>
              <a:rPr lang="en-US" sz="2000" b="1" dirty="0" err="1">
                <a:solidFill>
                  <a:srgbClr val="FF6600"/>
                </a:solidFill>
              </a:rPr>
              <a:t>Mahila</a:t>
            </a:r>
            <a:r>
              <a:rPr lang="en-US" sz="2000" b="1" dirty="0">
                <a:solidFill>
                  <a:srgbClr val="FF6600"/>
                </a:solidFill>
              </a:rPr>
              <a:t> </a:t>
            </a:r>
            <a:r>
              <a:rPr lang="en-US" sz="2000" b="1" dirty="0" err="1" smtClean="0">
                <a:solidFill>
                  <a:srgbClr val="FF6600"/>
                </a:solidFill>
              </a:rPr>
              <a:t>Kosh</a:t>
            </a:r>
            <a:endParaRPr lang="en-US" sz="2000" dirty="0">
              <a:solidFill>
                <a:srgbClr val="FF6600"/>
              </a:solidFill>
            </a:endParaRPr>
          </a:p>
        </p:txBody>
      </p:sp>
      <p:pic>
        <p:nvPicPr>
          <p:cNvPr id="10" name="Picture 9" descr="High resolution_WCD logo.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88908010"/>
      </p:ext>
    </p:extLst>
  </p:cSld>
  <p:clrMapOvr>
    <a:masterClrMapping/>
  </p:clrMapOvr>
  <p:transition spd="slow">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 xmlns:p14="http://schemas.microsoft.com/office/powerpoint/2010/main" val="3710312118"/>
              </p:ext>
            </p:extLst>
          </p:nvPr>
        </p:nvGraphicFramePr>
        <p:xfrm>
          <a:off x="141515" y="916291"/>
          <a:ext cx="8880630" cy="4417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The Union Minister for Women and Child Development, Smt. Maneka Sanjay Gandhi visiting the Women of India Exhibition, at Dilli Haat, in New Delhi on November 14, 2014. "/>
          <p:cNvPicPr/>
          <p:nvPr/>
        </p:nvPicPr>
        <p:blipFill>
          <a:blip r:embed="rId6" cstate="print">
            <a:extLst/>
          </a:blip>
          <a:srcRect/>
          <a:stretch>
            <a:fillRect/>
          </a:stretch>
        </p:blipFill>
        <p:spPr bwMode="auto">
          <a:xfrm>
            <a:off x="0" y="762000"/>
            <a:ext cx="3200400" cy="2438400"/>
          </a:xfrm>
          <a:prstGeom prst="rect">
            <a:avLst/>
          </a:prstGeom>
          <a:ln>
            <a:noFill/>
          </a:ln>
          <a:effectLst>
            <a:softEdge rad="112500"/>
          </a:effectLst>
          <a:extLst/>
        </p:spPr>
      </p:pic>
      <p:sp>
        <p:nvSpPr>
          <p:cNvPr id="2" name="TextBox 1"/>
          <p:cNvSpPr txBox="1"/>
          <p:nvPr/>
        </p:nvSpPr>
        <p:spPr>
          <a:xfrm>
            <a:off x="3082996" y="941691"/>
            <a:ext cx="4918004" cy="738664"/>
          </a:xfrm>
          <a:prstGeom prst="rect">
            <a:avLst/>
          </a:prstGeom>
          <a:noFill/>
        </p:spPr>
        <p:txBody>
          <a:bodyPr wrap="square" rtlCol="0">
            <a:spAutoFit/>
          </a:bodyPr>
          <a:lstStyle/>
          <a:p>
            <a:pPr lvl="0"/>
            <a:r>
              <a:rPr lang="en-US" sz="2400" b="1" dirty="0">
                <a:solidFill>
                  <a:srgbClr val="FF6600"/>
                </a:solidFill>
              </a:rPr>
              <a:t>Women Entrepreneurs </a:t>
            </a:r>
            <a:r>
              <a:rPr lang="en-US" sz="2400" b="1" dirty="0" err="1">
                <a:solidFill>
                  <a:srgbClr val="FF6600"/>
                </a:solidFill>
              </a:rPr>
              <a:t>Mela</a:t>
            </a:r>
            <a:endParaRPr lang="en-IN" sz="2400" b="1" dirty="0">
              <a:solidFill>
                <a:srgbClr val="FF6600"/>
              </a:solidFill>
              <a:cs typeface="Arial" pitchFamily="34" charset="0"/>
            </a:endParaRPr>
          </a:p>
          <a:p>
            <a:endParaRPr lang="en-US" dirty="0"/>
          </a:p>
        </p:txBody>
      </p:sp>
      <p:pic>
        <p:nvPicPr>
          <p:cNvPr id="10" name="Picture 9" descr="High resolution_WCD logo.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42356307"/>
      </p:ext>
    </p:extLst>
  </p:cSld>
  <p:clrMapOvr>
    <a:masterClrMapping/>
  </p:clrMapOvr>
  <p:transition spd="slow">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152400"/>
            <a:ext cx="8229600" cy="1143000"/>
          </a:xfrm>
        </p:spPr>
        <p:txBody>
          <a:bodyPr/>
          <a:lstStyle/>
          <a:p>
            <a:r>
              <a:rPr lang="en-IN" dirty="0" smtClean="0">
                <a:solidFill>
                  <a:srgbClr val="FF6600"/>
                </a:solidFill>
              </a:rPr>
              <a:t>Achievements of MWCD</a:t>
            </a:r>
            <a:endParaRPr lang="en-IN" dirty="0">
              <a:solidFill>
                <a:srgbClr val="FF6600"/>
              </a:solidFill>
            </a:endParaRPr>
          </a:p>
        </p:txBody>
      </p:sp>
      <p:sp>
        <p:nvSpPr>
          <p:cNvPr id="7" name="Content Placeholder 6"/>
          <p:cNvSpPr>
            <a:spLocks noGrp="1"/>
          </p:cNvSpPr>
          <p:nvPr>
            <p:ph sz="half" idx="2"/>
          </p:nvPr>
        </p:nvSpPr>
        <p:spPr>
          <a:xfrm>
            <a:off x="453788" y="1143001"/>
            <a:ext cx="8236424" cy="4190999"/>
          </a:xfrm>
        </p:spPr>
        <p:txBody>
          <a:bodyPr/>
          <a:lstStyle/>
          <a:p>
            <a:pPr marL="623888" lvl="0" indent="-276225" algn="just">
              <a:buNone/>
            </a:pPr>
            <a:endParaRPr lang="en-IN" sz="1400" dirty="0"/>
          </a:p>
          <a:p>
            <a:pPr marL="623888" lvl="0" indent="-276225" algn="just">
              <a:buNone/>
            </a:pPr>
            <a:endParaRPr lang="en-IN" sz="1400" dirty="0"/>
          </a:p>
          <a:p>
            <a:pPr marL="623888" indent="-276225">
              <a:buNone/>
            </a:pPr>
            <a:endParaRPr lang="en-IN" sz="1200" dirty="0"/>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8" name="Diagram 7"/>
          <p:cNvGraphicFramePr/>
          <p:nvPr>
            <p:extLst>
              <p:ext uri="{D42A27DB-BD31-4B8C-83A1-F6EECF244321}">
                <p14:modId xmlns="" xmlns:p14="http://schemas.microsoft.com/office/powerpoint/2010/main" val="3678279448"/>
              </p:ext>
            </p:extLst>
          </p:nvPr>
        </p:nvGraphicFramePr>
        <p:xfrm>
          <a:off x="762000" y="965200"/>
          <a:ext cx="8001000" cy="490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9" descr="High resolution_WCD 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06418940"/>
      </p:ext>
    </p:extLst>
  </p:cSld>
  <p:clrMapOvr>
    <a:masterClrMapping/>
  </p:clrMapOvr>
  <p:transition spd="slow">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3077" name="Picture 9" descr="High resolution_WCD 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 cy="882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8" name="Diagram 7"/>
          <p:cNvGraphicFramePr/>
          <p:nvPr>
            <p:extLst>
              <p:ext uri="{D42A27DB-BD31-4B8C-83A1-F6EECF244321}">
                <p14:modId xmlns="" xmlns:p14="http://schemas.microsoft.com/office/powerpoint/2010/main" val="581208285"/>
              </p:ext>
            </p:extLst>
          </p:nvPr>
        </p:nvGraphicFramePr>
        <p:xfrm>
          <a:off x="838200" y="1066800"/>
          <a:ext cx="80772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3501709636"/>
      </p:ext>
    </p:extLst>
  </p:cSld>
  <p:clrMapOvr>
    <a:masterClrMapping/>
  </p:clrMapOvr>
  <p:transition spd="slow">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6285" y="29029"/>
            <a:ext cx="9107715" cy="6828971"/>
          </a:xfrm>
          <a:prstGeom prst="rect">
            <a:avLst/>
          </a:prstGeom>
        </p:spPr>
      </p:pic>
      <p:sp>
        <p:nvSpPr>
          <p:cNvPr id="2" name="Title 1"/>
          <p:cNvSpPr>
            <a:spLocks noGrp="1"/>
          </p:cNvSpPr>
          <p:nvPr>
            <p:ph type="title"/>
          </p:nvPr>
        </p:nvSpPr>
        <p:spPr/>
        <p:txBody>
          <a:bodyPr/>
          <a:lstStyle/>
          <a:p>
            <a:r>
              <a:rPr lang="en-US" b="1" dirty="0" smtClean="0">
                <a:solidFill>
                  <a:srgbClr val="FFFF00"/>
                </a:solidFill>
              </a:rPr>
              <a:t>MORE ABOUT  </a:t>
            </a:r>
            <a:endParaRPr lang="en-US" dirty="0"/>
          </a:p>
        </p:txBody>
      </p:sp>
      <p:sp>
        <p:nvSpPr>
          <p:cNvPr id="3" name="Content Placeholder 2"/>
          <p:cNvSpPr>
            <a:spLocks noGrp="1"/>
          </p:cNvSpPr>
          <p:nvPr>
            <p:ph idx="1"/>
          </p:nvPr>
        </p:nvSpPr>
        <p:spPr>
          <a:xfrm>
            <a:off x="228600" y="1600200"/>
            <a:ext cx="8915400" cy="4525963"/>
          </a:xfrm>
        </p:spPr>
        <p:txBody>
          <a:bodyPr/>
          <a:lstStyle/>
          <a:p>
            <a:pPr marL="0" indent="0" algn="ctr">
              <a:buNone/>
            </a:pPr>
            <a:r>
              <a:rPr lang="en-US" b="1" dirty="0" smtClean="0">
                <a:solidFill>
                  <a:srgbClr val="FFFF00"/>
                </a:solidFill>
              </a:rPr>
              <a:t> </a:t>
            </a:r>
          </a:p>
          <a:p>
            <a:pPr marL="0" indent="0" algn="ctr">
              <a:buNone/>
            </a:pPr>
            <a:endParaRPr lang="en-US" b="1" dirty="0" smtClean="0">
              <a:solidFill>
                <a:srgbClr val="FFFF00"/>
              </a:solidFill>
            </a:endParaRPr>
          </a:p>
          <a:p>
            <a:pPr marL="0" indent="0" algn="ctr">
              <a:buNone/>
            </a:pPr>
            <a:r>
              <a:rPr lang="en-US" sz="3600" b="1" dirty="0" smtClean="0">
                <a:solidFill>
                  <a:srgbClr val="FFFF00"/>
                </a:solidFill>
              </a:rPr>
              <a:t>Ministry of Women and Child Development</a:t>
            </a:r>
          </a:p>
        </p:txBody>
      </p:sp>
    </p:spTree>
    <p:extLst>
      <p:ext uri="{BB962C8B-B14F-4D97-AF65-F5344CB8AC3E}">
        <p14:creationId xmlns="" xmlns:p14="http://schemas.microsoft.com/office/powerpoint/2010/main" val="314494525"/>
      </p:ext>
    </p:extLst>
  </p:cSld>
  <p:clrMapOvr>
    <a:masterClrMapping/>
  </p:clrMapOvr>
  <p:transition spd="slow">
    <p:split orient="vert"/>
    <p:sndAc>
      <p:stSnd>
        <p:snd r:embed="rId2" name="chimes.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High resolution_WCD 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276225"/>
            <a:ext cx="8229600" cy="657225"/>
          </a:xfrm>
        </p:spPr>
        <p:txBody>
          <a:bodyPr rtlCol="0">
            <a:normAutofit fontScale="90000"/>
          </a:bodyPr>
          <a:lstStyle/>
          <a:p>
            <a:pPr eaLnBrk="1" fontAlgn="auto" hangingPunct="1">
              <a:spcAft>
                <a:spcPts val="0"/>
              </a:spcAft>
              <a:defRPr/>
            </a:pPr>
            <a:r>
              <a:rPr lang="en-US" dirty="0" smtClean="0"/>
              <a:t> </a:t>
            </a:r>
            <a:r>
              <a:rPr lang="en-IN" dirty="0" smtClean="0"/>
              <a:t/>
            </a:r>
            <a:br>
              <a:rPr lang="en-IN" dirty="0" smtClean="0"/>
            </a:br>
            <a:r>
              <a:rPr lang="en-US" sz="3100" b="1" u="sng" dirty="0" smtClean="0">
                <a:solidFill>
                  <a:schemeClr val="tx2">
                    <a:lumMod val="75000"/>
                  </a:schemeClr>
                </a:solidFill>
              </a:rPr>
              <a:t>LEGAL FRAMEWORK</a:t>
            </a:r>
            <a:endParaRPr lang="en-IN" b="1" dirty="0">
              <a:solidFill>
                <a:schemeClr val="tx2">
                  <a:lumMod val="75000"/>
                </a:schemeClr>
              </a:solidFill>
            </a:endParaRPr>
          </a:p>
        </p:txBody>
      </p:sp>
      <p:sp>
        <p:nvSpPr>
          <p:cNvPr id="4099" name="Freeform 2"/>
          <p:cNvSpPr>
            <a:spLocks/>
          </p:cNvSpPr>
          <p:nvPr/>
        </p:nvSpPr>
        <p:spPr bwMode="auto">
          <a:xfrm>
            <a:off x="0" y="5486400"/>
            <a:ext cx="9144000" cy="13716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313" name="Text Box 1"/>
          <p:cNvSpPr txBox="1">
            <a:spLocks noChangeArrowheads="1"/>
          </p:cNvSpPr>
          <p:nvPr/>
        </p:nvSpPr>
        <p:spPr bwMode="auto">
          <a:xfrm>
            <a:off x="228600" y="1752600"/>
            <a:ext cx="4343400" cy="4343400"/>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lIns="36576" tIns="36576" rIns="36576" bIns="36576"/>
          <a:lstStyle/>
          <a:p>
            <a:pPr algn="ctr" eaLnBrk="1" hangingPunct="1">
              <a:spcAft>
                <a:spcPts val="1000"/>
              </a:spcAft>
              <a:defRPr/>
            </a:pPr>
            <a:r>
              <a:rPr lang="en-IN" sz="1600" b="1" u="sng" dirty="0">
                <a:solidFill>
                  <a:srgbClr val="FF6600"/>
                </a:solidFill>
                <a:cs typeface="Arial" charset="0"/>
              </a:rPr>
              <a:t>Women related Acts</a:t>
            </a:r>
            <a:endParaRPr lang="en-IN" sz="1600" b="1" u="sng" dirty="0">
              <a:solidFill>
                <a:srgbClr val="FF6600"/>
              </a:solidFill>
              <a:latin typeface="Arial" charset="0"/>
              <a:cs typeface="Arial" charset="0"/>
            </a:endParaRPr>
          </a:p>
          <a:p>
            <a:pPr algn="just" eaLnBrk="1" hangingPunct="1">
              <a:spcAft>
                <a:spcPts val="1000"/>
              </a:spcAft>
              <a:buFont typeface="Calibri" pitchFamily="34" charset="0"/>
              <a:buAutoNum type="arabicPeriod"/>
              <a:defRPr/>
            </a:pPr>
            <a:r>
              <a:rPr lang="en-IN" sz="1400" dirty="0">
                <a:cs typeface="Arial" charset="0"/>
              </a:rPr>
              <a:t>The Sexual Harassment of Women at Workplace (Prevention, Prohibition and </a:t>
            </a:r>
            <a:r>
              <a:rPr lang="en-IN" sz="1400" dirty="0" err="1">
                <a:cs typeface="Arial" charset="0"/>
              </a:rPr>
              <a:t>Redressal</a:t>
            </a:r>
            <a:r>
              <a:rPr lang="en-IN" sz="1400" dirty="0">
                <a:cs typeface="Arial" charset="0"/>
              </a:rPr>
              <a:t>)</a:t>
            </a:r>
            <a:r>
              <a:rPr lang="en-IN" sz="1400" dirty="0">
                <a:cs typeface="Arial" charset="0"/>
                <a:hlinkClick r:id="rId3" action="ppaction://hlinkpres?slideindex=1&amp;slidetitle="/>
              </a:rPr>
              <a:t> Act</a:t>
            </a:r>
            <a:r>
              <a:rPr lang="en-IN" sz="1400" dirty="0">
                <a:cs typeface="Arial" charset="0"/>
                <a:hlinkClick r:id="rId4" action="ppaction://hlinkpres?slideindex=1&amp;slidetitle="/>
              </a:rPr>
              <a:t>, </a:t>
            </a:r>
            <a:r>
              <a:rPr lang="en-IN" sz="1400" dirty="0">
                <a:cs typeface="Arial" charset="0"/>
              </a:rPr>
              <a:t>2013</a:t>
            </a:r>
          </a:p>
          <a:p>
            <a:pPr eaLnBrk="1" hangingPunct="1">
              <a:buFont typeface="Calibri" pitchFamily="34" charset="0"/>
              <a:buAutoNum type="arabicPeriod"/>
              <a:defRPr/>
            </a:pPr>
            <a:r>
              <a:rPr lang="en-IN" sz="1400" dirty="0">
                <a:cs typeface="Arial" charset="0"/>
              </a:rPr>
              <a:t>Protection of Women from Domestic Violence </a:t>
            </a:r>
            <a:r>
              <a:rPr lang="en-IN" sz="1400" dirty="0">
                <a:cs typeface="Arial" charset="0"/>
                <a:hlinkClick r:id="rId5" action="ppaction://hlinkpres?slideindex=1&amp;slidetitle="/>
              </a:rPr>
              <a:t>Act, </a:t>
            </a:r>
            <a:r>
              <a:rPr lang="en-IN" sz="1400" dirty="0">
                <a:cs typeface="Arial" charset="0"/>
              </a:rPr>
              <a:t>2005</a:t>
            </a:r>
          </a:p>
          <a:p>
            <a:pPr eaLnBrk="1" hangingPunct="1">
              <a:buFont typeface="Calibri" pitchFamily="34" charset="0"/>
              <a:buAutoNum type="arabicPeriod"/>
              <a:defRPr/>
            </a:pPr>
            <a:r>
              <a:rPr lang="en-IN" sz="1400" dirty="0">
                <a:cs typeface="Arial" charset="0"/>
              </a:rPr>
              <a:t>National Commission for Women </a:t>
            </a:r>
            <a:r>
              <a:rPr lang="en-IN" sz="1400" dirty="0">
                <a:cs typeface="Arial" charset="0"/>
                <a:hlinkClick r:id="rId6" action="ppaction://hlinkpres?slideindex=1&amp;slidetitle="/>
              </a:rPr>
              <a:t>Act</a:t>
            </a:r>
            <a:r>
              <a:rPr lang="en-IN" sz="1400" dirty="0">
                <a:cs typeface="Arial" charset="0"/>
                <a:hlinkClick r:id="rId7" action="ppaction://hlinkpres?slideindex=1&amp;slidetitle="/>
              </a:rPr>
              <a:t>, </a:t>
            </a:r>
            <a:r>
              <a:rPr lang="en-IN" sz="1400" dirty="0">
                <a:cs typeface="Arial" charset="0"/>
              </a:rPr>
              <a:t>1990</a:t>
            </a:r>
          </a:p>
          <a:p>
            <a:pPr eaLnBrk="1" hangingPunct="1">
              <a:buFont typeface="Calibri" pitchFamily="34" charset="0"/>
              <a:buAutoNum type="arabicPeriod"/>
              <a:defRPr/>
            </a:pPr>
            <a:r>
              <a:rPr lang="en-IN" sz="1400" dirty="0">
                <a:cs typeface="Arial" charset="0"/>
              </a:rPr>
              <a:t>The Commission of Sati (Prevention)</a:t>
            </a:r>
            <a:r>
              <a:rPr lang="en-IN" sz="1400" dirty="0">
                <a:cs typeface="Arial" charset="0"/>
                <a:hlinkClick r:id="rId8" action="ppaction://hlinkpres?slideindex=1&amp;slidetitle="/>
              </a:rPr>
              <a:t> Act, </a:t>
            </a:r>
            <a:r>
              <a:rPr lang="en-IN" sz="1400" dirty="0">
                <a:cs typeface="Arial" charset="0"/>
              </a:rPr>
              <a:t>1987</a:t>
            </a:r>
          </a:p>
          <a:p>
            <a:pPr eaLnBrk="1" hangingPunct="1">
              <a:buFont typeface="Calibri" pitchFamily="34" charset="0"/>
              <a:buAutoNum type="arabicPeriod"/>
              <a:defRPr/>
            </a:pPr>
            <a:r>
              <a:rPr lang="en-IN" sz="1400" dirty="0">
                <a:cs typeface="Arial" charset="0"/>
              </a:rPr>
              <a:t>The Indecent Representation of Women (Prohibition) </a:t>
            </a:r>
            <a:r>
              <a:rPr lang="en-IN" sz="1400" dirty="0">
                <a:cs typeface="Arial" charset="0"/>
                <a:hlinkClick r:id="rId9" action="ppaction://hlinkpres?slideindex=1&amp;slidetitle="/>
              </a:rPr>
              <a:t>Act</a:t>
            </a:r>
            <a:r>
              <a:rPr lang="en-IN" sz="1400" dirty="0">
                <a:cs typeface="Arial" charset="0"/>
                <a:hlinkClick r:id="rId10" action="ppaction://hlinkpres?slideindex=1&amp;slidetitle="/>
              </a:rPr>
              <a:t>,</a:t>
            </a:r>
            <a:r>
              <a:rPr lang="en-IN" sz="1400" dirty="0">
                <a:cs typeface="Arial" charset="0"/>
              </a:rPr>
              <a:t> 1986</a:t>
            </a:r>
          </a:p>
          <a:p>
            <a:pPr eaLnBrk="1" hangingPunct="1">
              <a:buFont typeface="Calibri" pitchFamily="34" charset="0"/>
              <a:buAutoNum type="arabicPeriod"/>
              <a:defRPr/>
            </a:pPr>
            <a:r>
              <a:rPr lang="en-IN" sz="1400" dirty="0">
                <a:cs typeface="Arial" charset="0"/>
              </a:rPr>
              <a:t>The Dowry Prohibition </a:t>
            </a:r>
            <a:r>
              <a:rPr lang="en-IN" sz="1400" dirty="0">
                <a:cs typeface="Arial" charset="0"/>
                <a:hlinkClick r:id="rId11" action="ppaction://hlinkpres?slideindex=1&amp;slidetitle="/>
              </a:rPr>
              <a:t>Act</a:t>
            </a:r>
            <a:r>
              <a:rPr lang="en-IN" sz="1400" dirty="0">
                <a:cs typeface="Arial" charset="0"/>
                <a:hlinkClick r:id="rId12" action="ppaction://hlinkpres?slideindex=1&amp;slidetitle="/>
              </a:rPr>
              <a:t>,</a:t>
            </a:r>
            <a:r>
              <a:rPr lang="en-IN" sz="1400" dirty="0">
                <a:cs typeface="Arial" charset="0"/>
              </a:rPr>
              <a:t> 1961/1986</a:t>
            </a:r>
          </a:p>
          <a:p>
            <a:pPr eaLnBrk="1" hangingPunct="1">
              <a:buFont typeface="Calibri" pitchFamily="34" charset="0"/>
              <a:buAutoNum type="arabicPeriod"/>
              <a:defRPr/>
            </a:pPr>
            <a:r>
              <a:rPr lang="en-IN" sz="1400" dirty="0">
                <a:cs typeface="Arial" charset="0"/>
              </a:rPr>
              <a:t>The Immoral Traffic (Prevention) </a:t>
            </a:r>
            <a:r>
              <a:rPr lang="en-IN" sz="1400" dirty="0">
                <a:cs typeface="Arial" charset="0"/>
                <a:hlinkClick r:id="rId13" action="ppaction://hlinkpres?slideindex=1&amp;slidetitle="/>
              </a:rPr>
              <a:t>Act, </a:t>
            </a:r>
            <a:r>
              <a:rPr lang="en-IN" sz="1400" dirty="0">
                <a:cs typeface="Arial" charset="0"/>
              </a:rPr>
              <a:t>1956/1986</a:t>
            </a:r>
          </a:p>
          <a:p>
            <a:pPr eaLnBrk="1" hangingPunct="1">
              <a:buFont typeface="Calibri" pitchFamily="34" charset="0"/>
              <a:buAutoNum type="arabicPeriod"/>
              <a:defRPr/>
            </a:pPr>
            <a:r>
              <a:rPr lang="en-IN" sz="1400" dirty="0">
                <a:cs typeface="Arial" charset="0"/>
              </a:rPr>
              <a:t>Criminal Law Amendment </a:t>
            </a:r>
            <a:r>
              <a:rPr lang="en-IN" sz="1400" dirty="0">
                <a:cs typeface="Arial" charset="0"/>
                <a:hlinkClick r:id="rId14" action="ppaction://hlinkpres?slideindex=1&amp;slidetitle="/>
              </a:rPr>
              <a:t>Act</a:t>
            </a:r>
            <a:r>
              <a:rPr lang="en-IN" sz="1400" dirty="0">
                <a:cs typeface="Arial" charset="0"/>
                <a:hlinkClick r:id="rId15" action="ppaction://hlinkpres?slideindex=1&amp;slidetitle="/>
              </a:rPr>
              <a:t> </a:t>
            </a:r>
            <a:r>
              <a:rPr lang="en-IN" sz="1400" dirty="0">
                <a:cs typeface="Arial" charset="0"/>
              </a:rPr>
              <a:t>2013 (Enacted by MHA. New provisions penalizing acid attack, sexual harassment, voyeurism and stalking ; increased penalty for gang-rape and causing serious injury to victim; Provision for rape expanded and pre-medical treatment to victims)</a:t>
            </a:r>
          </a:p>
          <a:p>
            <a:pPr algn="just" eaLnBrk="1" hangingPunct="1">
              <a:spcAft>
                <a:spcPts val="1000"/>
              </a:spcAft>
              <a:defRPr/>
            </a:pPr>
            <a:endParaRPr lang="en-IN" sz="1400" b="1" u="sng" dirty="0">
              <a:solidFill>
                <a:srgbClr val="FF6600"/>
              </a:solidFill>
              <a:latin typeface="Arial" charset="0"/>
              <a:cs typeface="Arial" charset="0"/>
            </a:endParaRPr>
          </a:p>
          <a:p>
            <a:pPr lvl="1" algn="just" eaLnBrk="1" hangingPunct="1">
              <a:spcAft>
                <a:spcPts val="1000"/>
              </a:spcAft>
              <a:defRPr/>
            </a:pPr>
            <a:endParaRPr lang="en-IN" sz="1400" dirty="0">
              <a:latin typeface="Arial" charset="0"/>
              <a:cs typeface="Arial" charset="0"/>
            </a:endParaRPr>
          </a:p>
          <a:p>
            <a:pPr algn="just" eaLnBrk="1" hangingPunct="1">
              <a:defRPr/>
            </a:pPr>
            <a:endParaRPr lang="en-IN" sz="1400" dirty="0">
              <a:solidFill>
                <a:srgbClr val="000000"/>
              </a:solidFill>
              <a:cs typeface="Arial" charset="0"/>
            </a:endParaRPr>
          </a:p>
          <a:p>
            <a:pPr eaLnBrk="1" hangingPunct="1">
              <a:defRPr/>
            </a:pPr>
            <a:endParaRPr lang="en-US" sz="1400" dirty="0">
              <a:latin typeface="Arial" charset="0"/>
              <a:cs typeface="Arial" charset="0"/>
            </a:endParaRPr>
          </a:p>
        </p:txBody>
      </p:sp>
      <p:sp>
        <p:nvSpPr>
          <p:cNvPr id="13314" name="Text Box 2"/>
          <p:cNvSpPr txBox="1">
            <a:spLocks noChangeArrowheads="1"/>
          </p:cNvSpPr>
          <p:nvPr/>
        </p:nvSpPr>
        <p:spPr bwMode="auto">
          <a:xfrm>
            <a:off x="4724400" y="1752600"/>
            <a:ext cx="4191000" cy="4343400"/>
          </a:xfrm>
          <a:prstGeom prst="roundRect">
            <a:avLst/>
          </a:prstGeom>
          <a:ln>
            <a:headEnd/>
            <a:tailEnd/>
          </a:ln>
        </p:spPr>
        <p:style>
          <a:lnRef idx="1">
            <a:schemeClr val="accent6"/>
          </a:lnRef>
          <a:fillRef idx="2">
            <a:schemeClr val="accent6"/>
          </a:fillRef>
          <a:effectRef idx="1">
            <a:schemeClr val="accent6"/>
          </a:effectRef>
          <a:fontRef idx="minor">
            <a:schemeClr val="dk1"/>
          </a:fontRef>
        </p:style>
        <p:txBody>
          <a:bodyPr lIns="36576" tIns="36576" rIns="36576" bIns="36576"/>
          <a:lstStyle/>
          <a:p>
            <a:pPr algn="ctr" eaLnBrk="1" hangingPunct="1">
              <a:spcAft>
                <a:spcPts val="1000"/>
              </a:spcAft>
              <a:defRPr/>
            </a:pPr>
            <a:r>
              <a:rPr lang="en-IN" sz="1600" b="1" u="sng" dirty="0">
                <a:solidFill>
                  <a:srgbClr val="FF6600"/>
                </a:solidFill>
                <a:cs typeface="Arial" pitchFamily="34" charset="0"/>
              </a:rPr>
              <a:t>Child related Acts</a:t>
            </a:r>
            <a:endParaRPr lang="en-IN" sz="1600" b="1" u="sng" dirty="0">
              <a:solidFill>
                <a:srgbClr val="FF6600"/>
              </a:solidFill>
              <a:latin typeface="Arial" pitchFamily="34" charset="0"/>
              <a:cs typeface="Arial" pitchFamily="34" charset="0"/>
            </a:endParaRPr>
          </a:p>
          <a:p>
            <a:pPr marL="342900" indent="-342900" algn="just" eaLnBrk="1" hangingPunct="1">
              <a:spcAft>
                <a:spcPts val="1000"/>
              </a:spcAft>
              <a:buFont typeface="+mj-lt"/>
              <a:buAutoNum type="arabicPeriod"/>
              <a:defRPr/>
            </a:pPr>
            <a:r>
              <a:rPr lang="en-IN" sz="1400" dirty="0">
                <a:cs typeface="Arial" pitchFamily="34" charset="0"/>
              </a:rPr>
              <a:t>Child Marriage Prohibition </a:t>
            </a:r>
            <a:r>
              <a:rPr lang="en-IN" sz="1400" dirty="0">
                <a:cs typeface="Arial" pitchFamily="34" charset="0"/>
                <a:hlinkClick r:id="rId16" action="ppaction://hlinkpres?slideindex=1&amp;slidetitle="/>
              </a:rPr>
              <a:t>Act, </a:t>
            </a:r>
            <a:r>
              <a:rPr lang="en-IN" sz="1400" dirty="0">
                <a:cs typeface="Arial" pitchFamily="34" charset="0"/>
              </a:rPr>
              <a:t>2006</a:t>
            </a:r>
          </a:p>
          <a:p>
            <a:pPr marL="342900" indent="-342900" algn="just" eaLnBrk="1" hangingPunct="1">
              <a:spcAft>
                <a:spcPts val="1000"/>
              </a:spcAft>
              <a:buFont typeface="+mj-lt"/>
              <a:buAutoNum type="arabicPeriod"/>
              <a:defRPr/>
            </a:pPr>
            <a:r>
              <a:rPr lang="en-IN" sz="1400" dirty="0">
                <a:cs typeface="Arial" pitchFamily="34" charset="0"/>
              </a:rPr>
              <a:t>The Protection of Children from  Sexual Offences </a:t>
            </a:r>
            <a:r>
              <a:rPr lang="en-IN" sz="1400" dirty="0">
                <a:cs typeface="Arial" pitchFamily="34" charset="0"/>
                <a:hlinkClick r:id="rId17" action="ppaction://hlinkpres?slideindex=1&amp;slidetitle="/>
              </a:rPr>
              <a:t>Act, </a:t>
            </a:r>
            <a:r>
              <a:rPr lang="en-IN" sz="1400" dirty="0">
                <a:cs typeface="Arial" pitchFamily="34" charset="0"/>
              </a:rPr>
              <a:t>2012</a:t>
            </a:r>
          </a:p>
          <a:p>
            <a:pPr marL="342900" indent="-342900" algn="just" eaLnBrk="1" hangingPunct="1">
              <a:spcAft>
                <a:spcPts val="1000"/>
              </a:spcAft>
              <a:buFont typeface="+mj-lt"/>
              <a:buAutoNum type="arabicPeriod"/>
              <a:defRPr/>
            </a:pPr>
            <a:r>
              <a:rPr lang="en-IN" sz="1400" dirty="0">
                <a:cs typeface="Arial" pitchFamily="34" charset="0"/>
              </a:rPr>
              <a:t>The Commissions for Protection of Child Rights Act, 2005</a:t>
            </a:r>
          </a:p>
          <a:p>
            <a:pPr marL="342900" indent="-342900" algn="just" eaLnBrk="1" hangingPunct="1">
              <a:spcAft>
                <a:spcPts val="1000"/>
              </a:spcAft>
              <a:buFont typeface="+mj-lt"/>
              <a:buAutoNum type="arabicPeriod"/>
              <a:defRPr/>
            </a:pPr>
            <a:r>
              <a:rPr lang="en-IN" sz="1400" dirty="0">
                <a:cs typeface="Arial" pitchFamily="34" charset="0"/>
              </a:rPr>
              <a:t>The Juvenile Justice (Care and Protection of Children)</a:t>
            </a:r>
            <a:r>
              <a:rPr lang="en-IN" sz="1400" dirty="0">
                <a:cs typeface="Arial" pitchFamily="34" charset="0"/>
                <a:hlinkClick r:id="rId18"/>
              </a:rPr>
              <a:t> </a:t>
            </a:r>
            <a:r>
              <a:rPr lang="en-IN" sz="1400" dirty="0">
                <a:cs typeface="Arial" pitchFamily="34" charset="0"/>
                <a:hlinkClick r:id="rId19" action="ppaction://hlinkpres?slideindex=1&amp;slidetitle="/>
              </a:rPr>
              <a:t>Act, </a:t>
            </a:r>
            <a:r>
              <a:rPr lang="en-IN" sz="1400" dirty="0">
                <a:cs typeface="Arial" pitchFamily="34" charset="0"/>
              </a:rPr>
              <a:t>2000 as amended 2006 &amp; 2011</a:t>
            </a:r>
          </a:p>
          <a:p>
            <a:pPr marL="342900" indent="-342900" algn="just" eaLnBrk="1" hangingPunct="1">
              <a:spcAft>
                <a:spcPts val="1000"/>
              </a:spcAft>
              <a:buFont typeface="+mj-lt"/>
              <a:buAutoNum type="arabicPeriod"/>
              <a:defRPr/>
            </a:pPr>
            <a:r>
              <a:rPr lang="en-IN" sz="1400" dirty="0">
                <a:cs typeface="Arial" pitchFamily="34" charset="0"/>
              </a:rPr>
              <a:t>The Infant Milk Substitute, Feeding Bottles and </a:t>
            </a:r>
            <a:r>
              <a:rPr lang="en-IN" sz="1400" dirty="0" err="1" smtClean="0">
                <a:cs typeface="Arial" pitchFamily="34" charset="0"/>
              </a:rPr>
              <a:t>Infan</a:t>
            </a:r>
            <a:r>
              <a:rPr lang="en-IN" sz="1400" dirty="0" smtClean="0">
                <a:cs typeface="Arial" pitchFamily="34" charset="0"/>
              </a:rPr>
              <a:t> </a:t>
            </a:r>
            <a:r>
              <a:rPr lang="en-IN" sz="1400" dirty="0">
                <a:cs typeface="Arial" pitchFamily="34" charset="0"/>
              </a:rPr>
              <a:t>Food  Act, 1992/2003</a:t>
            </a:r>
          </a:p>
          <a:p>
            <a:pPr eaLnBrk="1" hangingPunct="1">
              <a:spcAft>
                <a:spcPts val="1000"/>
              </a:spcAft>
              <a:defRPr/>
            </a:pPr>
            <a:r>
              <a:rPr lang="en-IN" sz="1200" dirty="0" smtClean="0">
                <a:cs typeface="Arial" pitchFamily="34" charset="0"/>
              </a:rPr>
              <a:t>t</a:t>
            </a:r>
            <a:endParaRPr lang="en-IN" sz="1200" b="1" dirty="0">
              <a:latin typeface="Arial" pitchFamily="34" charset="0"/>
              <a:cs typeface="Arial" pitchFamily="34" charset="0"/>
            </a:endParaRPr>
          </a:p>
          <a:p>
            <a:pPr eaLnBrk="1" hangingPunct="1">
              <a:defRPr/>
            </a:pPr>
            <a:endParaRPr lang="en-US" dirty="0">
              <a:latin typeface="Arial" pitchFamily="34" charset="0"/>
              <a:cs typeface="Arial" pitchFamily="34" charset="0"/>
            </a:endParaRPr>
          </a:p>
        </p:txBody>
      </p:sp>
      <p:sp>
        <p:nvSpPr>
          <p:cNvPr id="5126" name="Text Box 3"/>
          <p:cNvSpPr txBox="1">
            <a:spLocks noChangeArrowheads="1"/>
          </p:cNvSpPr>
          <p:nvPr/>
        </p:nvSpPr>
        <p:spPr bwMode="auto">
          <a:xfrm>
            <a:off x="381000" y="733425"/>
            <a:ext cx="8458200" cy="1095375"/>
          </a:xfrm>
          <a:prstGeom prst="flowChartAlternateProcess">
            <a:avLst/>
          </a:prstGeom>
          <a:ln>
            <a:headEnd/>
            <a:tailEnd/>
          </a:ln>
        </p:spPr>
        <p:style>
          <a:lnRef idx="1">
            <a:schemeClr val="accent3"/>
          </a:lnRef>
          <a:fillRef idx="2">
            <a:schemeClr val="accent3"/>
          </a:fillRef>
          <a:effectRef idx="1">
            <a:schemeClr val="accent3"/>
          </a:effectRef>
          <a:fontRef idx="minor">
            <a:schemeClr val="dk1"/>
          </a:fontRef>
        </p:style>
        <p:txBody>
          <a:bodyPr lIns="36576" tIns="36576" rIns="36576" bIns="36576"/>
          <a:lstStyle/>
          <a:p>
            <a:pPr algn="just" eaLnBrk="1" hangingPunct="1">
              <a:spcAft>
                <a:spcPts val="1000"/>
              </a:spcAft>
              <a:defRPr/>
            </a:pPr>
            <a:r>
              <a:rPr lang="en-IN" sz="1400" dirty="0">
                <a:solidFill>
                  <a:srgbClr val="000000"/>
                </a:solidFill>
                <a:latin typeface="Arial" charset="0"/>
                <a:cs typeface="Arial" charset="0"/>
              </a:rPr>
              <a:t>As a nodal Ministry for the advancement of women and children, the Ministry enacts/amends legislation, formulates plans, policies and programmes, guides and coordinates the efforts of both Governmental and Non-Governmental organisations working in the field of Women and Child Development. </a:t>
            </a:r>
            <a:r>
              <a:rPr lang="en-IN" sz="1600" dirty="0">
                <a:cs typeface="Arial" charset="0"/>
              </a:rPr>
              <a:t>The various acts administered by the Ministry are:</a:t>
            </a:r>
            <a:endParaRPr lang="en-IN" sz="1600" dirty="0">
              <a:latin typeface="Arial" charset="0"/>
              <a:cs typeface="Arial" charset="0"/>
            </a:endParaRPr>
          </a:p>
          <a:p>
            <a:pPr eaLnBrk="1" hangingPunct="1">
              <a:defRPr/>
            </a:pPr>
            <a:endParaRPr lang="en-US" dirty="0">
              <a:latin typeface="Arial" charset="0"/>
              <a:cs typeface="Arial" charset="0"/>
            </a:endParaRPr>
          </a:p>
        </p:txBody>
      </p:sp>
      <p:sp>
        <p:nvSpPr>
          <p:cNvPr id="8"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rtlCol="0">
            <a:normAutofit/>
          </a:bodyPr>
          <a:lstStyle/>
          <a:p>
            <a:pPr eaLnBrk="1" fontAlgn="auto" hangingPunct="1">
              <a:spcAft>
                <a:spcPts val="0"/>
              </a:spcAft>
              <a:defRPr/>
            </a:pPr>
            <a:r>
              <a:rPr lang="en-US" sz="3200" b="1" u="sng" dirty="0" smtClean="0">
                <a:solidFill>
                  <a:schemeClr val="tx2">
                    <a:lumMod val="75000"/>
                  </a:schemeClr>
                </a:solidFill>
              </a:rPr>
              <a:t>WCD Schemes</a:t>
            </a:r>
            <a:endParaRPr lang="en-US" sz="3200" b="1" u="sng" dirty="0">
              <a:solidFill>
                <a:schemeClr val="tx2">
                  <a:lumMod val="75000"/>
                </a:schemeClr>
              </a:solidFill>
            </a:endParaRPr>
          </a:p>
        </p:txBody>
      </p:sp>
      <p:graphicFrame>
        <p:nvGraphicFramePr>
          <p:cNvPr id="5" name="Content Placeholder 4"/>
          <p:cNvGraphicFramePr>
            <a:graphicFrameLocks noGrp="1"/>
          </p:cNvGraphicFramePr>
          <p:nvPr>
            <p:ph idx="1"/>
          </p:nvPr>
        </p:nvGraphicFramePr>
        <p:xfrm>
          <a:off x="1143000" y="2286000"/>
          <a:ext cx="6934200" cy="830034"/>
        </p:xfrm>
        <a:graphic>
          <a:graphicData uri="http://schemas.openxmlformats.org/drawingml/2006/table">
            <a:tbl>
              <a:tblPr firstRow="1" bandRow="1">
                <a:tableStyleId>{08FB837D-C827-4EFA-A057-4D05807E0F7C}</a:tableStyleId>
              </a:tblPr>
              <a:tblGrid>
                <a:gridCol w="6934200"/>
              </a:tblGrid>
              <a:tr h="415017">
                <a:tc>
                  <a:txBody>
                    <a:bodyPr/>
                    <a:lstStyle/>
                    <a:p>
                      <a:pPr algn="ctr"/>
                      <a:r>
                        <a:rPr lang="en-IN" sz="2000" dirty="0" smtClean="0">
                          <a:hlinkClick r:id="rId3" action="ppaction://hlinksldjump"/>
                        </a:rPr>
                        <a:t>WOMEN</a:t>
                      </a:r>
                      <a:r>
                        <a:rPr lang="en-IN" sz="2000" baseline="0" dirty="0" smtClean="0">
                          <a:hlinkClick r:id="rId3" action="ppaction://hlinksldjump"/>
                        </a:rPr>
                        <a:t> SCHEMES</a:t>
                      </a:r>
                      <a:endParaRPr lang="en-IN" sz="2000" dirty="0"/>
                    </a:p>
                  </a:txBody>
                  <a:tcPr/>
                </a:tc>
              </a:tr>
              <a:tr h="415017">
                <a:tc>
                  <a:txBody>
                    <a:bodyPr/>
                    <a:lstStyle/>
                    <a:p>
                      <a:pPr algn="ctr"/>
                      <a:r>
                        <a:rPr lang="en-IN" sz="2000" b="1" dirty="0" smtClean="0">
                          <a:solidFill>
                            <a:schemeClr val="bg1"/>
                          </a:solidFill>
                          <a:hlinkClick r:id="rId4" action="ppaction://hlinksldjump"/>
                        </a:rPr>
                        <a:t>CHILDREN</a:t>
                      </a:r>
                      <a:r>
                        <a:rPr lang="en-IN" sz="2000" b="1" baseline="0" dirty="0" smtClean="0">
                          <a:solidFill>
                            <a:schemeClr val="bg1"/>
                          </a:solidFill>
                          <a:hlinkClick r:id="rId4" action="ppaction://hlinksldjump"/>
                        </a:rPr>
                        <a:t> SCHEMES</a:t>
                      </a:r>
                      <a:endParaRPr lang="en-IN" sz="2000" b="1" dirty="0">
                        <a:solidFill>
                          <a:schemeClr val="bg1"/>
                        </a:solidFill>
                      </a:endParaRPr>
                    </a:p>
                  </a:txBody>
                  <a:tcPr/>
                </a:tc>
              </a:tr>
            </a:tbl>
          </a:graphicData>
        </a:graphic>
      </p:graphicFrame>
      <p:sp>
        <p:nvSpPr>
          <p:cNvPr id="5124" name="Freeform 2"/>
          <p:cNvSpPr>
            <a:spLocks/>
          </p:cNvSpPr>
          <p:nvPr/>
        </p:nvSpPr>
        <p:spPr bwMode="auto">
          <a:xfrm>
            <a:off x="0" y="4953000"/>
            <a:ext cx="9144000" cy="19050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6" name="Rupaiya - (Satyamev Jayate)(MyMp3Song.Com).mp3">
            <a:hlinkClick r:id="" action="ppaction://media"/>
          </p:cNvPr>
          <p:cNvPicPr>
            <a:picLocks noChangeAspect="1"/>
          </p:cNvPicPr>
          <p:nvPr>
            <a:audioFile r:link="rId1"/>
            <p:extLst>
              <p:ext uri="{DAA4B4D4-6D71-4841-9C94-3DE7FCFB9230}">
                <p14:media xmlns="" xmlns:p14="http://schemas.microsoft.com/office/powerpoint/2010/main" r:link="rId11"/>
              </p:ext>
            </p:extLst>
          </p:nvPr>
        </p:nvPicPr>
        <p:blipFill>
          <a:blip r:embed="rId12" cstate="print">
            <a:extLst>
              <a:ext uri="{28A0092B-C50C-407E-A947-70E740481C1C}">
                <a14:useLocalDpi xmlns="" xmlns:a14="http://schemas.microsoft.com/office/drawing/2010/main" val="0"/>
              </a:ext>
            </a:extLst>
          </a:blip>
          <a:srcRect/>
          <a:stretch>
            <a:fillRect/>
          </a:stretch>
        </p:blipFill>
        <p:spPr bwMode="auto">
          <a:xfrm>
            <a:off x="8305800" y="6019800"/>
            <a:ext cx="533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pic>
        <p:nvPicPr>
          <p:cNvPr id="9" name="Picture 9" descr="High resolution_WCD logo.jp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77200" cy="609600"/>
          </a:xfrm>
        </p:spPr>
        <p:txBody>
          <a:bodyPr rtlCol="0">
            <a:normAutofit/>
          </a:bodyPr>
          <a:lstStyle/>
          <a:p>
            <a:pPr eaLnBrk="1" fontAlgn="auto" hangingPunct="1">
              <a:spcAft>
                <a:spcPts val="0"/>
              </a:spcAft>
              <a:defRPr/>
            </a:pPr>
            <a:r>
              <a:rPr lang="en-US" sz="3200" b="1" u="sng" dirty="0" smtClean="0">
                <a:solidFill>
                  <a:schemeClr val="tx2">
                    <a:lumMod val="75000"/>
                  </a:schemeClr>
                </a:solidFill>
              </a:rPr>
              <a:t>WCD Schemes</a:t>
            </a:r>
            <a:endParaRPr lang="en-US" sz="3200" b="1" u="sng" dirty="0">
              <a:solidFill>
                <a:schemeClr val="tx2">
                  <a:lumMod val="75000"/>
                </a:schemeClr>
              </a:solidFill>
            </a:endParaRPr>
          </a:p>
        </p:txBody>
      </p:sp>
      <p:graphicFrame>
        <p:nvGraphicFramePr>
          <p:cNvPr id="5" name="Content Placeholder 4"/>
          <p:cNvGraphicFramePr>
            <a:graphicFrameLocks noGrp="1"/>
          </p:cNvGraphicFramePr>
          <p:nvPr>
            <p:ph idx="1"/>
          </p:nvPr>
        </p:nvGraphicFramePr>
        <p:xfrm>
          <a:off x="1143000" y="688709"/>
          <a:ext cx="6934200" cy="4413504"/>
        </p:xfrm>
        <a:graphic>
          <a:graphicData uri="http://schemas.openxmlformats.org/drawingml/2006/table">
            <a:tbl>
              <a:tblPr firstRow="1" bandRow="1">
                <a:tableStyleId>{08FB837D-C827-4EFA-A057-4D05807E0F7C}</a:tableStyleId>
              </a:tblPr>
              <a:tblGrid>
                <a:gridCol w="6934200"/>
              </a:tblGrid>
              <a:tr h="349177">
                <a:tc>
                  <a:txBody>
                    <a:bodyPr/>
                    <a:lstStyle/>
                    <a:p>
                      <a:pPr algn="ctr"/>
                      <a:r>
                        <a:rPr lang="en-IN" sz="2000" dirty="0" smtClean="0"/>
                        <a:t>WOMEN</a:t>
                      </a:r>
                      <a:r>
                        <a:rPr lang="en-IN" sz="2000" baseline="0" dirty="0" smtClean="0"/>
                        <a:t> SCHEMES</a:t>
                      </a:r>
                      <a:endParaRPr lang="en-IN" sz="2000" dirty="0"/>
                    </a:p>
                  </a:txBody>
                  <a:tcPr/>
                </a:tc>
              </a:tr>
              <a:tr h="339235">
                <a:tc>
                  <a:txBody>
                    <a:bodyPr/>
                    <a:lstStyle/>
                    <a:p>
                      <a:pPr marL="342900" marR="27940" lvl="0" indent="-342900" algn="l">
                        <a:lnSpc>
                          <a:spcPct val="115000"/>
                        </a:lnSpc>
                        <a:spcBef>
                          <a:spcPts val="0"/>
                        </a:spcBef>
                        <a:spcAft>
                          <a:spcPts val="1000"/>
                        </a:spcAft>
                        <a:buFont typeface="Wingdings" pitchFamily="2" charset="2"/>
                        <a:buChar char="Ø"/>
                        <a:tabLst>
                          <a:tab pos="457200" algn="l"/>
                        </a:tabLst>
                      </a:pPr>
                      <a:r>
                        <a:rPr lang="en-US" sz="1600" b="1" dirty="0" smtClean="0">
                          <a:hlinkClick r:id="rId3" action="ppaction://hlinksldjump"/>
                        </a:rPr>
                        <a:t>SWADHAR</a:t>
                      </a:r>
                      <a:r>
                        <a:rPr lang="en-US" sz="1600" b="1" dirty="0" smtClean="0">
                          <a:solidFill>
                            <a:schemeClr val="tx1"/>
                          </a:solidFill>
                          <a:latin typeface="+mn-lt"/>
                          <a:ea typeface="Times New Roman"/>
                          <a:cs typeface="Times New Roman"/>
                        </a:rPr>
                        <a:t> GREH </a:t>
                      </a:r>
                      <a:endParaRPr lang="en-IN" sz="1600" b="1" dirty="0" smtClean="0">
                        <a:solidFill>
                          <a:schemeClr val="tx1"/>
                        </a:solidFill>
                        <a:latin typeface="+mn-lt"/>
                        <a:ea typeface="Times New Roman"/>
                        <a:cs typeface="Times New Roman"/>
                      </a:endParaRPr>
                    </a:p>
                  </a:txBody>
                  <a:tcPr/>
                </a:tc>
              </a:tr>
              <a:tr h="436471">
                <a:tc>
                  <a:txBody>
                    <a:bodyPr/>
                    <a:lstStyle/>
                    <a:p>
                      <a:pPr eaLnBrk="1" fontAlgn="t" hangingPunct="1">
                        <a:lnSpc>
                          <a:spcPct val="150000"/>
                        </a:lnSpc>
                        <a:buFont typeface="Wingdings" pitchFamily="2" charset="2"/>
                        <a:buChar char="Ø"/>
                      </a:pPr>
                      <a:r>
                        <a:rPr lang="en-US" sz="1600" b="1" dirty="0" smtClean="0">
                          <a:solidFill>
                            <a:schemeClr val="tx1"/>
                          </a:solidFill>
                          <a:latin typeface="+mn-lt"/>
                          <a:ea typeface="Times New Roman"/>
                          <a:cs typeface="Times New Roman"/>
                        </a:rPr>
                        <a:t>HOSTEL FOR WORKING WOMEN ( </a:t>
                      </a:r>
                      <a:r>
                        <a:rPr lang="en-US" sz="1600" b="1" dirty="0" smtClean="0">
                          <a:hlinkClick r:id="rId4" action="ppaction://hlinksldjump"/>
                        </a:rPr>
                        <a:t>WWH</a:t>
                      </a:r>
                      <a:r>
                        <a:rPr lang="en-US" sz="1600" b="1" dirty="0" smtClean="0"/>
                        <a:t>)</a:t>
                      </a:r>
                      <a:endParaRPr lang="en-IN" sz="1600" b="1" dirty="0" smtClean="0"/>
                    </a:p>
                  </a:txBody>
                  <a:tcPr/>
                </a:tc>
              </a:tr>
              <a:tr h="320079">
                <a:tc>
                  <a:txBody>
                    <a:bodyPr/>
                    <a:lstStyle/>
                    <a:p>
                      <a:pPr marL="342900" marR="27940" lvl="0" indent="-342900" algn="l" defTabSz="914400" rtl="0" eaLnBrk="1" fontAlgn="auto" latinLnBrk="0" hangingPunct="1">
                        <a:lnSpc>
                          <a:spcPct val="100000"/>
                        </a:lnSpc>
                        <a:spcBef>
                          <a:spcPts val="0"/>
                        </a:spcBef>
                        <a:spcAft>
                          <a:spcPts val="0"/>
                        </a:spcAft>
                        <a:buClrTx/>
                        <a:buSzTx/>
                        <a:buFont typeface="Wingdings" pitchFamily="2" charset="2"/>
                        <a:buChar char="Ø"/>
                        <a:tabLst>
                          <a:tab pos="457200" algn="l"/>
                        </a:tabLst>
                        <a:defRPr/>
                      </a:pPr>
                      <a:r>
                        <a:rPr lang="en-US" sz="1600" b="1" dirty="0" smtClean="0">
                          <a:solidFill>
                            <a:schemeClr val="tx1"/>
                          </a:solidFill>
                          <a:latin typeface="+mn-lt"/>
                          <a:ea typeface="Times New Roman"/>
                        </a:rPr>
                        <a:t>SUPPORT TO TRAINING AND EMPLOYMENT PROGRAMME</a:t>
                      </a:r>
                      <a:r>
                        <a:rPr lang="en-US" sz="1600" b="1" baseline="0" dirty="0" smtClean="0">
                          <a:solidFill>
                            <a:schemeClr val="tx1"/>
                          </a:solidFill>
                          <a:latin typeface="+mn-lt"/>
                          <a:ea typeface="Times New Roman"/>
                        </a:rPr>
                        <a:t> </a:t>
                      </a:r>
                      <a:r>
                        <a:rPr lang="en-US" sz="1600" b="1" dirty="0" smtClean="0">
                          <a:solidFill>
                            <a:schemeClr val="tx1"/>
                          </a:solidFill>
                          <a:latin typeface="+mn-lt"/>
                          <a:ea typeface="Times New Roman"/>
                        </a:rPr>
                        <a:t>(</a:t>
                      </a:r>
                      <a:r>
                        <a:rPr lang="en-US" sz="1600" b="1" dirty="0" smtClean="0">
                          <a:hlinkClick r:id="rId5" action="ppaction://hlinksldjump"/>
                        </a:rPr>
                        <a:t>STEP</a:t>
                      </a:r>
                      <a:r>
                        <a:rPr lang="en-US" sz="1600" b="1" dirty="0" smtClean="0">
                          <a:solidFill>
                            <a:schemeClr val="tx1"/>
                          </a:solidFill>
                          <a:latin typeface="+mn-lt"/>
                          <a:ea typeface="Times New Roman"/>
                        </a:rPr>
                        <a:t>)</a:t>
                      </a:r>
                      <a:endParaRPr lang="en-IN" sz="1600" b="1" dirty="0" smtClean="0">
                        <a:solidFill>
                          <a:schemeClr val="tx1"/>
                        </a:solidFill>
                        <a:latin typeface="+mn-lt"/>
                        <a:ea typeface="Times New Roman"/>
                      </a:endParaRPr>
                    </a:p>
                  </a:txBody>
                  <a:tcPr/>
                </a:tc>
              </a:tr>
              <a:tr h="320079">
                <a:tc>
                  <a:txBody>
                    <a:bodyPr/>
                    <a:lstStyle/>
                    <a:p>
                      <a:pPr marL="228600" marR="27940" indent="-2286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600" b="1" dirty="0" smtClean="0">
                          <a:solidFill>
                            <a:schemeClr val="tx1"/>
                          </a:solidFill>
                          <a:latin typeface="+mn-lt"/>
                          <a:ea typeface="Times New Roman"/>
                          <a:cs typeface="Times New Roman"/>
                        </a:rPr>
                        <a:t>COMPREHENSIVE SCHEME FOR COMBATING TRAFFICKING (</a:t>
                      </a:r>
                      <a:r>
                        <a:rPr lang="en-US" sz="1600" b="1" dirty="0" smtClean="0">
                          <a:hlinkClick r:id="rId6" action="ppaction://hlinksldjump"/>
                        </a:rPr>
                        <a:t>UJJAWALA</a:t>
                      </a:r>
                      <a:r>
                        <a:rPr lang="en-US" sz="1600" b="1" dirty="0" smtClean="0">
                          <a:solidFill>
                            <a:schemeClr val="tx1"/>
                          </a:solidFill>
                          <a:latin typeface="+mn-lt"/>
                          <a:ea typeface="Times New Roman"/>
                          <a:cs typeface="Times New Roman"/>
                        </a:rPr>
                        <a:t>)</a:t>
                      </a:r>
                      <a:endParaRPr lang="en-IN" sz="1600" b="1" dirty="0" smtClean="0">
                        <a:solidFill>
                          <a:schemeClr val="tx1"/>
                        </a:solidFill>
                        <a:latin typeface="+mn-lt"/>
                        <a:ea typeface="Times New Roman"/>
                        <a:cs typeface="Times New Roman"/>
                      </a:endParaRPr>
                    </a:p>
                  </a:txBody>
                  <a:tcPr/>
                </a:tc>
              </a:tr>
              <a:tr h="339235">
                <a:tc>
                  <a:txBody>
                    <a:bodyPr/>
                    <a:lstStyle/>
                    <a:p>
                      <a:pPr marL="342900" marR="27940" lvl="0" indent="-342900" algn="l" defTabSz="914400" rtl="0" eaLnBrk="1" fontAlgn="auto" latinLnBrk="0" hangingPunct="1">
                        <a:lnSpc>
                          <a:spcPct val="115000"/>
                        </a:lnSpc>
                        <a:spcBef>
                          <a:spcPts val="0"/>
                        </a:spcBef>
                        <a:spcAft>
                          <a:spcPts val="1000"/>
                        </a:spcAft>
                        <a:buClrTx/>
                        <a:buSzTx/>
                        <a:buFont typeface="Wingdings" pitchFamily="2" charset="2"/>
                        <a:buChar char="Ø"/>
                        <a:tabLst>
                          <a:tab pos="457200" algn="l"/>
                        </a:tabLst>
                        <a:defRPr/>
                      </a:pPr>
                      <a:r>
                        <a:rPr lang="en-US" sz="1600" b="1" dirty="0" smtClean="0">
                          <a:solidFill>
                            <a:schemeClr val="tx1"/>
                          </a:solidFill>
                          <a:latin typeface="+mn-lt"/>
                          <a:ea typeface="Times New Roman"/>
                          <a:cs typeface="Times New Roman"/>
                        </a:rPr>
                        <a:t>INDIRA GANDHI MATRITVA SAHYOG YOJANA (</a:t>
                      </a:r>
                      <a:r>
                        <a:rPr lang="en-US" sz="1600" b="1" dirty="0" smtClean="0">
                          <a:hlinkClick r:id="rId7" action="ppaction://hlinksldjump"/>
                        </a:rPr>
                        <a:t>IGMSY</a:t>
                      </a:r>
                      <a:r>
                        <a:rPr lang="en-US" sz="1600" b="1" dirty="0" smtClean="0">
                          <a:solidFill>
                            <a:schemeClr val="tx1"/>
                          </a:solidFill>
                          <a:latin typeface="+mn-lt"/>
                          <a:ea typeface="Times New Roman"/>
                          <a:cs typeface="Times New Roman"/>
                        </a:rPr>
                        <a:t>) </a:t>
                      </a:r>
                      <a:endParaRPr lang="en-IN" sz="1600" b="1" dirty="0" smtClean="0">
                        <a:solidFill>
                          <a:schemeClr val="tx1"/>
                        </a:solidFill>
                        <a:latin typeface="+mn-lt"/>
                        <a:ea typeface="Times New Roman"/>
                        <a:cs typeface="Times New Roman"/>
                      </a:endParaRPr>
                    </a:p>
                  </a:txBody>
                  <a:tcPr/>
                </a:tc>
              </a:tr>
              <a:tr h="339235">
                <a:tc>
                  <a:txBody>
                    <a:bodyPr/>
                    <a:lstStyle/>
                    <a:p>
                      <a:pPr marL="342900" marR="27940" lvl="0" indent="-342900" algn="l" defTabSz="914400" rtl="0" eaLnBrk="1" fontAlgn="auto" latinLnBrk="0" hangingPunct="1">
                        <a:lnSpc>
                          <a:spcPct val="115000"/>
                        </a:lnSpc>
                        <a:spcBef>
                          <a:spcPts val="0"/>
                        </a:spcBef>
                        <a:spcAft>
                          <a:spcPts val="1000"/>
                        </a:spcAft>
                        <a:buClrTx/>
                        <a:buSzTx/>
                        <a:buFont typeface="Wingdings" pitchFamily="2" charset="2"/>
                        <a:buChar char="Ø"/>
                        <a:tabLst>
                          <a:tab pos="457200" algn="l"/>
                        </a:tabLst>
                        <a:defRPr/>
                      </a:pPr>
                      <a:r>
                        <a:rPr lang="en-US" sz="1600" b="1" dirty="0" smtClean="0">
                          <a:solidFill>
                            <a:schemeClr val="tx1"/>
                          </a:solidFill>
                          <a:latin typeface="+mn-lt"/>
                          <a:ea typeface="Times New Roman"/>
                          <a:cs typeface="Times New Roman"/>
                        </a:rPr>
                        <a:t>SCHEME FOR EMPOWERMENT OF  ADOLESCENT  GIRLS – </a:t>
                      </a:r>
                      <a:r>
                        <a:rPr lang="en-US" sz="1600" b="1" dirty="0" smtClean="0">
                          <a:hlinkClick r:id="rId8" action="ppaction://hlinksldjump"/>
                        </a:rPr>
                        <a:t>SABLA</a:t>
                      </a:r>
                      <a:endParaRPr lang="en-IN" sz="1600" b="1" dirty="0" smtClean="0"/>
                    </a:p>
                  </a:txBody>
                  <a:tcPr/>
                </a:tc>
              </a:tr>
              <a:tr h="339235">
                <a:tc>
                  <a:txBody>
                    <a:bodyPr/>
                    <a:lstStyle/>
                    <a:p>
                      <a:pPr marL="342900" marR="27940" lvl="0" indent="-342900" algn="l" defTabSz="914400" rtl="0" eaLnBrk="1" fontAlgn="auto" latinLnBrk="0" hangingPunct="1">
                        <a:lnSpc>
                          <a:spcPct val="115000"/>
                        </a:lnSpc>
                        <a:spcBef>
                          <a:spcPts val="0"/>
                        </a:spcBef>
                        <a:spcAft>
                          <a:spcPts val="1000"/>
                        </a:spcAft>
                        <a:buClrTx/>
                        <a:buSzTx/>
                        <a:buFont typeface="Wingdings" pitchFamily="2" charset="2"/>
                        <a:buChar char="Ø"/>
                        <a:tabLst>
                          <a:tab pos="457200" algn="l"/>
                        </a:tabLst>
                        <a:defRPr/>
                      </a:pPr>
                      <a:r>
                        <a:rPr lang="en-US" sz="1600" b="1" dirty="0" smtClean="0">
                          <a:solidFill>
                            <a:schemeClr val="tx1"/>
                          </a:solidFill>
                          <a:latin typeface="+mn-lt"/>
                          <a:ea typeface="Times New Roman"/>
                          <a:cs typeface="Times New Roman"/>
                        </a:rPr>
                        <a:t>BETI BACHAO BETI PADHAO (</a:t>
                      </a:r>
                      <a:r>
                        <a:rPr lang="en-US" sz="1600" b="1" dirty="0" smtClean="0">
                          <a:hlinkClick r:id="rId9" action="ppaction://hlinksldjump"/>
                        </a:rPr>
                        <a:t>BBBP</a:t>
                      </a:r>
                      <a:r>
                        <a:rPr lang="en-US" sz="1600" b="1" dirty="0" smtClean="0">
                          <a:solidFill>
                            <a:schemeClr val="tx1"/>
                          </a:solidFill>
                          <a:latin typeface="+mn-lt"/>
                          <a:ea typeface="Times New Roman"/>
                          <a:cs typeface="Times New Roman"/>
                        </a:rPr>
                        <a:t>)</a:t>
                      </a:r>
                      <a:endParaRPr lang="en-IN" sz="1600" b="1" dirty="0" smtClean="0">
                        <a:solidFill>
                          <a:schemeClr val="tx1"/>
                        </a:solidFill>
                        <a:latin typeface="+mn-lt"/>
                        <a:ea typeface="Times New Roman"/>
                        <a:cs typeface="Times New Roman"/>
                      </a:endParaRPr>
                    </a:p>
                  </a:txBody>
                  <a:tcPr/>
                </a:tc>
              </a:tr>
              <a:tr h="320079">
                <a:tc>
                  <a:txBody>
                    <a:bodyPr/>
                    <a:lstStyle/>
                    <a:p>
                      <a:pPr marL="228600" marR="0" lvl="0" indent="-2286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600" b="1" kern="1200" dirty="0" smtClean="0">
                          <a:solidFill>
                            <a:schemeClr val="tx1"/>
                          </a:solidFill>
                          <a:latin typeface="+mn-lt"/>
                          <a:ea typeface="+mn-ea"/>
                          <a:cs typeface="+mn-cs"/>
                        </a:rPr>
                        <a:t>NATIONAL MISSION FOR EMPOWERMENT OF WOMEN (</a:t>
                      </a:r>
                      <a:r>
                        <a:rPr lang="en-US" sz="1600" b="1" dirty="0" smtClean="0">
                          <a:hlinkClick r:id="rId10" action="ppaction://hlinksldjump"/>
                        </a:rPr>
                        <a:t>NMEW</a:t>
                      </a:r>
                      <a:r>
                        <a:rPr lang="en-US" sz="1600" b="1" kern="1200" dirty="0" smtClean="0">
                          <a:solidFill>
                            <a:schemeClr val="tx1"/>
                          </a:solidFill>
                          <a:latin typeface="+mn-lt"/>
                          <a:ea typeface="+mn-ea"/>
                          <a:cs typeface="+mn-cs"/>
                        </a:rPr>
                        <a:t>)</a:t>
                      </a:r>
                      <a:endParaRPr lang="en-IN" sz="1600" b="1" kern="1200" dirty="0" smtClean="0">
                        <a:solidFill>
                          <a:schemeClr val="tx1"/>
                        </a:solidFill>
                        <a:latin typeface="+mn-lt"/>
                        <a:ea typeface="+mn-ea"/>
                        <a:cs typeface="+mn-cs"/>
                      </a:endParaRPr>
                    </a:p>
                  </a:txBody>
                  <a:tcPr/>
                </a:tc>
              </a:tr>
              <a:tr h="320079">
                <a:tc>
                  <a:txBody>
                    <a:bodyPr/>
                    <a:lstStyle/>
                    <a:p>
                      <a:pPr>
                        <a:buFont typeface="Wingdings" pitchFamily="2" charset="2"/>
                        <a:buChar char="Ø"/>
                      </a:pPr>
                      <a:r>
                        <a:rPr lang="en-IN" sz="1600" b="1" dirty="0" smtClean="0"/>
                        <a:t> HIGH LEVEL COMMITTEE FOR WOMEN</a:t>
                      </a:r>
                      <a:endParaRPr lang="en-IN" sz="1600" b="1" dirty="0"/>
                    </a:p>
                  </a:txBody>
                  <a:tcPr/>
                </a:tc>
              </a:tr>
              <a:tr h="320079">
                <a:tc>
                  <a:txBody>
                    <a:bodyPr/>
                    <a:lstStyle/>
                    <a:p>
                      <a:pPr>
                        <a:buFont typeface="Wingdings" pitchFamily="2" charset="2"/>
                        <a:buChar char="Ø"/>
                      </a:pPr>
                      <a:r>
                        <a:rPr lang="en-IN" sz="1600" b="1" dirty="0" smtClean="0"/>
                        <a:t> GENDER BUDGETING</a:t>
                      </a:r>
                      <a:endParaRPr lang="en-IN" sz="1600" b="1" dirty="0"/>
                    </a:p>
                  </a:txBody>
                  <a:tcPr/>
                </a:tc>
              </a:tr>
              <a:tr h="368906">
                <a:tc>
                  <a:txBody>
                    <a:bodyPr/>
                    <a:lstStyle/>
                    <a:p>
                      <a:pPr marL="0" marR="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IN" sz="2000" b="1" dirty="0" smtClean="0">
                          <a:solidFill>
                            <a:schemeClr val="bg1"/>
                          </a:solidFill>
                          <a:hlinkClick r:id="rId11" action="ppaction://hlinksldjump"/>
                        </a:rPr>
                        <a:t>CHILDREN</a:t>
                      </a:r>
                      <a:r>
                        <a:rPr lang="en-IN" sz="2000" b="1" baseline="0" dirty="0" smtClean="0">
                          <a:solidFill>
                            <a:schemeClr val="bg1"/>
                          </a:solidFill>
                          <a:hlinkClick r:id="rId11" action="ppaction://hlinksldjump"/>
                        </a:rPr>
                        <a:t> SCHEMES</a:t>
                      </a:r>
                      <a:endParaRPr lang="en-IN" sz="2000" b="1" dirty="0" smtClean="0">
                        <a:solidFill>
                          <a:schemeClr val="bg1"/>
                        </a:solidFill>
                      </a:endParaRPr>
                    </a:p>
                  </a:txBody>
                  <a:tcPr>
                    <a:solidFill>
                      <a:srgbClr val="FF6600">
                        <a:alpha val="40000"/>
                      </a:srgbClr>
                    </a:solidFill>
                  </a:tcPr>
                </a:tc>
              </a:tr>
            </a:tbl>
          </a:graphicData>
        </a:graphic>
      </p:graphicFrame>
      <p:sp>
        <p:nvSpPr>
          <p:cNvPr id="5124" name="Freeform 2"/>
          <p:cNvSpPr>
            <a:spLocks/>
          </p:cNvSpPr>
          <p:nvPr/>
        </p:nvSpPr>
        <p:spPr bwMode="auto">
          <a:xfrm>
            <a:off x="0" y="4953000"/>
            <a:ext cx="9144000" cy="19050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pic>
        <p:nvPicPr>
          <p:cNvPr id="9" name="Picture 9" descr="High resolution_WCD logo.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Sleep Away.mp3">
            <a:hlinkClick r:id="" action="ppaction://media"/>
          </p:cNvPr>
          <p:cNvPicPr>
            <a:picLocks noRot="1" noChangeAspect="1"/>
          </p:cNvPicPr>
          <p:nvPr>
            <a:audioFile r:link="rId1"/>
          </p:nvPr>
        </p:nvPicPr>
        <p:blipFill>
          <a:blip r:embed="rId13" cstate="print"/>
          <a:stretch>
            <a:fillRect/>
          </a:stretch>
        </p:blipFill>
        <p:spPr>
          <a:xfrm>
            <a:off x="8153400" y="5943600"/>
            <a:ext cx="609600" cy="609600"/>
          </a:xfrm>
          <a:prstGeom prst="rect">
            <a:avLst/>
          </a:prstGeom>
        </p:spPr>
      </p:pic>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6147" name="Group 76"/>
          <p:cNvGrpSpPr>
            <a:grpSpLocks/>
          </p:cNvGrpSpPr>
          <p:nvPr/>
        </p:nvGrpSpPr>
        <p:grpSpPr bwMode="auto">
          <a:xfrm>
            <a:off x="685800" y="0"/>
            <a:ext cx="1570038" cy="6858000"/>
            <a:chOff x="1143" y="360"/>
            <a:chExt cx="2377" cy="15120"/>
          </a:xfrm>
        </p:grpSpPr>
        <p:sp>
          <p:nvSpPr>
            <p:cNvPr id="6167"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68"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69"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7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71"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148"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
            </a:r>
            <a:br>
              <a:rPr lang="en-US" altLang="en-US" b="1">
                <a:solidFill>
                  <a:schemeClr val="bg1"/>
                </a:solidFill>
                <a:latin typeface="Arial" panose="020B0604020202020204" pitchFamily="34" charset="0"/>
                <a:cs typeface="Arial" panose="020B0604020202020204" pitchFamily="34" charset="0"/>
              </a:rPr>
            </a:br>
            <a:r>
              <a:rPr lang="en-US" altLang="en-US" sz="2000" b="1">
                <a:solidFill>
                  <a:schemeClr val="bg1"/>
                </a:solidFill>
                <a:latin typeface="Arial" panose="020B0604020202020204" pitchFamily="34" charset="0"/>
                <a:cs typeface="Arial" panose="020B0604020202020204" pitchFamily="34" charset="0"/>
              </a:rPr>
              <a:t>SWADHAR Scheme</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b="1">
              <a:solidFill>
                <a:schemeClr val="bg1"/>
              </a:solidFill>
              <a:latin typeface="Arial" panose="020B0604020202020204" pitchFamily="34" charset="0"/>
              <a:cs typeface="Arial" panose="020B0604020202020204" pitchFamily="34" charset="0"/>
            </a:endParaRPr>
          </a:p>
          <a:p>
            <a:pPr eaLnBrk="1" hangingPunct="1"/>
            <a:endParaRPr lang="en-US" altLang="en-US"/>
          </a:p>
        </p:txBody>
      </p:sp>
      <p:sp>
        <p:nvSpPr>
          <p:cNvPr id="6149"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6150"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67600" y="5334000"/>
            <a:ext cx="1676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6151" name="Freeform 5"/>
          <p:cNvSpPr>
            <a:spLocks/>
          </p:cNvSpPr>
          <p:nvPr/>
        </p:nvSpPr>
        <p:spPr bwMode="auto">
          <a:xfrm>
            <a:off x="0" y="5334000"/>
            <a:ext cx="74676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6154"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pP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3"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4"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5"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6"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7"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8" action="ppaction://hlinksldjump"/>
              </a:rPr>
              <a:t>BBBP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9"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
        <p:nvSpPr>
          <p:cNvPr id="6155" name="Text Box 6"/>
          <p:cNvSpPr txBox="1">
            <a:spLocks noChangeArrowheads="1"/>
          </p:cNvSpPr>
          <p:nvPr/>
        </p:nvSpPr>
        <p:spPr bwMode="auto">
          <a:xfrm>
            <a:off x="8077200" y="1219200"/>
            <a:ext cx="12192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6156" name="Picture 11"/>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5771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57" name="Picture 12"/>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6104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58" name="Picture 13"/>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5692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934200" y="3733800"/>
            <a:ext cx="33528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13"/>
              </a:rPr>
              <a:t>SWADHAR Webpage</a:t>
            </a:r>
            <a:endParaRPr lang="en-US" sz="1400" dirty="0">
              <a:solidFill>
                <a:schemeClr val="accent3"/>
              </a:solidFill>
              <a:latin typeface="+mn-lt"/>
              <a:cs typeface="Arial" pitchFamily="34" charset="0"/>
            </a:endParaRPr>
          </a:p>
        </p:txBody>
      </p:sp>
      <p:sp>
        <p:nvSpPr>
          <p:cNvPr id="6160"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6161" name="Text Box 2"/>
          <p:cNvSpPr txBox="1">
            <a:spLocks noChangeArrowheads="1"/>
          </p:cNvSpPr>
          <p:nvPr/>
        </p:nvSpPr>
        <p:spPr bwMode="auto">
          <a:xfrm>
            <a:off x="1981200" y="1152525"/>
            <a:ext cx="5410200"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Aft>
                <a:spcPts val="1000"/>
              </a:spcAft>
            </a:pPr>
            <a:r>
              <a:rPr lang="en-IN" altLang="en-US" sz="1200" dirty="0" err="1">
                <a:cs typeface="Arial" panose="020B0604020202020204" pitchFamily="34" charset="0"/>
              </a:rPr>
              <a:t>Swadhar</a:t>
            </a:r>
            <a:r>
              <a:rPr lang="en-IN" altLang="en-US" sz="1200" dirty="0">
                <a:cs typeface="Arial" panose="020B0604020202020204" pitchFamily="34" charset="0"/>
              </a:rPr>
              <a:t> Scheme was launched in year 2001-02 as a Central Sector Scheme for the benefit of women in difficult circumstances.</a:t>
            </a:r>
          </a:p>
          <a:p>
            <a:pPr algn="just" eaLnBrk="1" hangingPunct="1">
              <a:spcAft>
                <a:spcPts val="1000"/>
              </a:spcAft>
            </a:pPr>
            <a:endParaRPr lang="en-IN" altLang="en-US" sz="1200" dirty="0">
              <a:cs typeface="Arial" panose="020B0604020202020204" pitchFamily="34" charset="0"/>
            </a:endParaRPr>
          </a:p>
          <a:p>
            <a:pPr eaLnBrk="1" hangingPunct="1"/>
            <a:endParaRPr lang="en-US" altLang="en-US" sz="1200" dirty="0">
              <a:cs typeface="Arial" panose="020B0604020202020204" pitchFamily="34" charset="0"/>
            </a:endParaRPr>
          </a:p>
        </p:txBody>
      </p:sp>
      <p:sp>
        <p:nvSpPr>
          <p:cNvPr id="6162" name="Text Box 3"/>
          <p:cNvSpPr txBox="1">
            <a:spLocks noChangeArrowheads="1"/>
          </p:cNvSpPr>
          <p:nvPr/>
        </p:nvSpPr>
        <p:spPr bwMode="auto">
          <a:xfrm>
            <a:off x="1295400" y="1677988"/>
            <a:ext cx="6172200" cy="1751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1000"/>
              </a:spcAft>
            </a:pPr>
            <a:r>
              <a:rPr lang="en-IN" altLang="en-US" sz="1400" b="1" u="sng" dirty="0">
                <a:solidFill>
                  <a:srgbClr val="FF6600"/>
                </a:solidFill>
                <a:cs typeface="Arial" panose="020B0604020202020204" pitchFamily="34" charset="0"/>
              </a:rPr>
              <a:t>OBJECTIVES OF THE SCHEME</a:t>
            </a:r>
          </a:p>
          <a:p>
            <a:pPr marL="1076325" lvl="2" indent="-176213" algn="just" eaLnBrk="1" hangingPunct="1">
              <a:buFont typeface="Arial" panose="020B0604020202020204" pitchFamily="34" charset="0"/>
              <a:buChar char="•"/>
            </a:pPr>
            <a:r>
              <a:rPr lang="en-US" altLang="en-US" sz="1200" dirty="0">
                <a:cs typeface="Arial" panose="020B0604020202020204" pitchFamily="34" charset="0"/>
              </a:rPr>
              <a:t>to provide primary need of shelter, food, clothing and care to the marginalized women/girls living in difficult circumstances who are without any social and economic support;</a:t>
            </a:r>
          </a:p>
          <a:p>
            <a:pPr marL="1076325" lvl="2" indent="-176213" algn="just" eaLnBrk="1" hangingPunct="1">
              <a:buFont typeface="Arial" panose="020B0604020202020204" pitchFamily="34" charset="0"/>
              <a:buChar char="•"/>
            </a:pPr>
            <a:r>
              <a:rPr lang="en-US" altLang="en-US" sz="1200" dirty="0">
                <a:cs typeface="Arial" panose="020B0604020202020204" pitchFamily="34" charset="0"/>
              </a:rPr>
              <a:t>to provide emotional support and counselling to such women</a:t>
            </a:r>
          </a:p>
          <a:p>
            <a:pPr marL="1076325" lvl="2" indent="-176213" algn="just" eaLnBrk="1" hangingPunct="1">
              <a:buFont typeface="Arial" panose="020B0604020202020204" pitchFamily="34" charset="0"/>
              <a:buChar char="•"/>
            </a:pPr>
            <a:r>
              <a:rPr lang="en-US" altLang="en-US" sz="1200" dirty="0">
                <a:cs typeface="Arial" panose="020B0604020202020204" pitchFamily="34" charset="0"/>
              </a:rPr>
              <a:t>to arrange for specific clinical, legal and other support for women/girls in need; and</a:t>
            </a:r>
          </a:p>
          <a:p>
            <a:pPr marL="1076325" lvl="2" indent="-176213" algn="just" eaLnBrk="1" hangingPunct="1">
              <a:buFont typeface="Arial" panose="020B0604020202020204" pitchFamily="34" charset="0"/>
              <a:buChar char="•"/>
            </a:pPr>
            <a:r>
              <a:rPr lang="en-US" altLang="en-US" sz="1200" dirty="0">
                <a:cs typeface="Arial" panose="020B0604020202020204" pitchFamily="34" charset="0"/>
              </a:rPr>
              <a:t>to provide for help line or other facilities to such women in distress.</a:t>
            </a:r>
          </a:p>
          <a:p>
            <a:pPr lvl="1" algn="just" eaLnBrk="1" hangingPunct="1">
              <a:spcAft>
                <a:spcPts val="1000"/>
              </a:spcAft>
            </a:pPr>
            <a:r>
              <a:rPr lang="en-IN" altLang="en-US" sz="1200" dirty="0">
                <a:latin typeface="Arial" panose="020B0604020202020204" pitchFamily="34" charset="0"/>
                <a:cs typeface="Arial" panose="020B0604020202020204" pitchFamily="34" charset="0"/>
              </a:rPr>
              <a:t>  	</a:t>
            </a:r>
          </a:p>
          <a:p>
            <a:pPr algn="just" eaLnBrk="1" hangingPunct="1">
              <a:spcAft>
                <a:spcPts val="1000"/>
              </a:spcAft>
            </a:pPr>
            <a:endParaRPr lang="en-IN" altLang="en-US" sz="1200" dirty="0">
              <a:solidFill>
                <a:srgbClr val="231F1F"/>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6163" name="Text Box 4"/>
          <p:cNvSpPr txBox="1">
            <a:spLocks noChangeArrowheads="1"/>
          </p:cNvSpPr>
          <p:nvPr/>
        </p:nvSpPr>
        <p:spPr bwMode="auto">
          <a:xfrm>
            <a:off x="1981200" y="3429000"/>
            <a:ext cx="54864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Aft>
                <a:spcPts val="1000"/>
              </a:spcAft>
            </a:pPr>
            <a:r>
              <a:rPr lang="en-IN" altLang="en-US" sz="1200" dirty="0" err="1">
                <a:cs typeface="Arial" panose="020B0604020202020204" pitchFamily="34" charset="0"/>
              </a:rPr>
              <a:t>Swadhar</a:t>
            </a:r>
            <a:r>
              <a:rPr lang="en-IN" altLang="en-US" sz="1200" dirty="0">
                <a:cs typeface="Arial" panose="020B0604020202020204" pitchFamily="34" charset="0"/>
              </a:rPr>
              <a:t> scheme is being implemented through implementing agencies i.e. Social Welfare/Women and Child Welfare Departments of State Governments, Women’s Development Corporations, Urban Local Bodies, reputed Public/Private Trusts or Voluntary Organizations. </a:t>
            </a:r>
          </a:p>
          <a:p>
            <a:pPr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25" name="Rounded Rectangle 24"/>
          <p:cNvSpPr/>
          <p:nvPr/>
        </p:nvSpPr>
        <p:spPr>
          <a:xfrm>
            <a:off x="2057400" y="4343400"/>
            <a:ext cx="5334000" cy="9144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just" eaLnBrk="1" hangingPunct="1">
              <a:spcAft>
                <a:spcPts val="1000"/>
              </a:spcAft>
              <a:defRPr/>
            </a:pPr>
            <a:r>
              <a:rPr lang="en-IN" altLang="en-US" sz="1400" b="1" dirty="0">
                <a:cs typeface="Arial" charset="0"/>
              </a:rPr>
              <a:t>There are 311 </a:t>
            </a:r>
            <a:r>
              <a:rPr lang="en-IN" altLang="en-US" sz="1400" b="1" dirty="0" err="1">
                <a:cs typeface="Arial" charset="0"/>
              </a:rPr>
              <a:t>Swadhar</a:t>
            </a:r>
            <a:r>
              <a:rPr lang="en-IN" altLang="en-US" sz="1400" b="1" dirty="0">
                <a:cs typeface="Arial" charset="0"/>
              </a:rPr>
              <a:t> Shelter Homes and 232 </a:t>
            </a:r>
            <a:r>
              <a:rPr lang="en-IN" altLang="en-US" sz="1400" b="1" dirty="0" err="1">
                <a:cs typeface="Arial" charset="0"/>
              </a:rPr>
              <a:t>Helplines</a:t>
            </a:r>
            <a:r>
              <a:rPr lang="en-IN" altLang="en-US" sz="1400" b="1" dirty="0">
                <a:cs typeface="Arial" charset="0"/>
              </a:rPr>
              <a:t> functioning across the country as on 31</a:t>
            </a:r>
            <a:r>
              <a:rPr lang="en-IN" altLang="en-US" sz="1400" b="1" baseline="30000" dirty="0">
                <a:cs typeface="Arial" charset="0"/>
              </a:rPr>
              <a:t>st</a:t>
            </a:r>
            <a:r>
              <a:rPr lang="en-IN" altLang="en-US" sz="1400" b="1" dirty="0">
                <a:cs typeface="Arial" charset="0"/>
              </a:rPr>
              <a:t> March, 2014. During 2013-14,the total number of beneficiaries covered under the Scheme is 8234</a:t>
            </a:r>
            <a:r>
              <a:rPr lang="en-IN" altLang="en-US" sz="1400" dirty="0">
                <a:cs typeface="Arial" charset="0"/>
              </a:rPr>
              <a:t>.</a:t>
            </a:r>
          </a:p>
        </p:txBody>
      </p:sp>
    </p:spTree>
  </p:cSld>
  <p:clrMapOvr>
    <a:masterClrMapping/>
  </p:clrMapOvr>
  <p:transition spd="slow">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0" y="0"/>
            <a:ext cx="9144000" cy="6858000"/>
          </a:xfrm>
        </p:spPr>
      </p:pic>
      <p:sp>
        <p:nvSpPr>
          <p:cNvPr id="5" name="TextBox 4"/>
          <p:cNvSpPr txBox="1"/>
          <p:nvPr/>
        </p:nvSpPr>
        <p:spPr>
          <a:xfrm>
            <a:off x="6400800" y="4572000"/>
            <a:ext cx="2743200" cy="1754326"/>
          </a:xfrm>
          <a:prstGeom prst="rect">
            <a:avLst/>
          </a:prstGeom>
          <a:solidFill>
            <a:srgbClr val="008000"/>
          </a:solid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endParaRPr lang="en-US" b="1" dirty="0" smtClean="0"/>
          </a:p>
          <a:p>
            <a:pPr algn="ctr"/>
            <a:endParaRPr lang="en-US" b="1" dirty="0" smtClean="0"/>
          </a:p>
          <a:p>
            <a:pPr algn="ctr"/>
            <a:r>
              <a:rPr lang="en-US" b="1" dirty="0" smtClean="0"/>
              <a:t>Ministry of Women and Child Development</a:t>
            </a:r>
          </a:p>
          <a:p>
            <a:pPr algn="ctr"/>
            <a:endParaRPr lang="en-US" b="1" dirty="0" smtClean="0"/>
          </a:p>
          <a:p>
            <a:endParaRPr lang="en-US" b="1" dirty="0"/>
          </a:p>
        </p:txBody>
      </p:sp>
    </p:spTree>
    <p:extLst>
      <p:ext uri="{BB962C8B-B14F-4D97-AF65-F5344CB8AC3E}">
        <p14:creationId xmlns="" xmlns:p14="http://schemas.microsoft.com/office/powerpoint/2010/main" val="896546663"/>
      </p:ext>
    </p:extLst>
  </p:cSld>
  <p:clrMapOvr>
    <a:masterClrMapping/>
  </p:clrMapOvr>
  <p:transition spd="slow">
    <p:split orient="vert"/>
    <p:sndAc>
      <p:stSnd>
        <p:snd r:embed="rId2" name="chimes.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171" name="Group 76"/>
          <p:cNvGrpSpPr>
            <a:grpSpLocks/>
          </p:cNvGrpSpPr>
          <p:nvPr/>
        </p:nvGrpSpPr>
        <p:grpSpPr bwMode="auto">
          <a:xfrm>
            <a:off x="685800" y="0"/>
            <a:ext cx="1570038" cy="6858000"/>
            <a:chOff x="1143" y="360"/>
            <a:chExt cx="2377" cy="15120"/>
          </a:xfrm>
        </p:grpSpPr>
        <p:sp>
          <p:nvSpPr>
            <p:cNvPr id="7190"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91"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92"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93"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94"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172"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2000" b="1">
              <a:solidFill>
                <a:schemeClr val="bg1"/>
              </a:solidFill>
            </a:endParaRPr>
          </a:p>
          <a:p>
            <a:pPr eaLnBrk="1" hangingPunct="1"/>
            <a:r>
              <a:rPr lang="en-US" altLang="en-US" sz="2000" b="1">
                <a:solidFill>
                  <a:schemeClr val="bg1"/>
                </a:solidFill>
              </a:rPr>
              <a:t>Working Women Hostel</a:t>
            </a:r>
            <a:endParaRPr lang="en-IN" altLang="en-US" sz="2000">
              <a:solidFill>
                <a:schemeClr val="bg1"/>
              </a:solidFill>
            </a:endParaRPr>
          </a:p>
          <a:p>
            <a:pPr eaLnBrk="1" hangingPunct="1"/>
            <a:endParaRPr lang="en-US" altLang="en-US" sz="2000" b="1">
              <a:solidFill>
                <a:schemeClr val="bg1"/>
              </a:solidFill>
              <a:cs typeface="Arial" panose="020B0604020202020204" pitchFamily="34" charset="0"/>
            </a:endParaRPr>
          </a:p>
          <a:p>
            <a:pPr eaLnBrk="1" hangingPunct="1"/>
            <a:endParaRPr lang="en-US" altLang="en-US" sz="2000"/>
          </a:p>
        </p:txBody>
      </p:sp>
      <p:sp>
        <p:nvSpPr>
          <p:cNvPr id="7173"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7174"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91400" y="5334000"/>
            <a:ext cx="19812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7175" name="Freeform 5"/>
          <p:cNvSpPr>
            <a:spLocks/>
          </p:cNvSpPr>
          <p:nvPr/>
        </p:nvSpPr>
        <p:spPr bwMode="auto">
          <a:xfrm>
            <a:off x="0" y="5334000"/>
            <a:ext cx="74676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7177" name="Text Box 10"/>
          <p:cNvSpPr txBox="1">
            <a:spLocks noChangeArrowheads="1"/>
          </p:cNvSpPr>
          <p:nvPr/>
        </p:nvSpPr>
        <p:spPr bwMode="auto">
          <a:xfrm>
            <a:off x="4495800" y="1752600"/>
            <a:ext cx="201295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000">
              <a:latin typeface="Arial" panose="020B0604020202020204" pitchFamily="34" charset="0"/>
              <a:cs typeface="Arial" panose="020B0604020202020204" pitchFamily="34" charset="0"/>
            </a:endParaRPr>
          </a:p>
        </p:txBody>
      </p:sp>
      <p:sp>
        <p:nvSpPr>
          <p:cNvPr id="7178" name="Text Box 6"/>
          <p:cNvSpPr txBox="1">
            <a:spLocks noChangeArrowheads="1"/>
          </p:cNvSpPr>
          <p:nvPr/>
        </p:nvSpPr>
        <p:spPr bwMode="auto">
          <a:xfrm>
            <a:off x="8077200" y="1219200"/>
            <a:ext cx="11430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7179"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041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80"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7374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81"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962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7010400" y="3505200"/>
            <a:ext cx="3276600" cy="6461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6"/>
              </a:rPr>
              <a:t>Scheme of Working Women’s Hostel</a:t>
            </a:r>
            <a:endParaRPr lang="en-US" sz="1400" dirty="0">
              <a:solidFill>
                <a:schemeClr val="accent3"/>
              </a:solidFill>
              <a:latin typeface="+mn-lt"/>
              <a:cs typeface="Arial" pitchFamily="34" charset="0"/>
            </a:endParaRPr>
          </a:p>
        </p:txBody>
      </p:sp>
      <p:sp>
        <p:nvSpPr>
          <p:cNvPr id="7183"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7184" name="Text Box 2"/>
          <p:cNvSpPr txBox="1">
            <a:spLocks noChangeArrowheads="1"/>
          </p:cNvSpPr>
          <p:nvPr/>
        </p:nvSpPr>
        <p:spPr bwMode="auto">
          <a:xfrm>
            <a:off x="1981200" y="1228725"/>
            <a:ext cx="5486400" cy="204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b="1" dirty="0"/>
              <a:t> </a:t>
            </a:r>
            <a:endParaRPr lang="en-IN" altLang="en-US" sz="1200" dirty="0"/>
          </a:p>
          <a:p>
            <a:pPr algn="just" eaLnBrk="1" hangingPunct="1"/>
            <a:r>
              <a:rPr lang="en-US" altLang="en-US" sz="1200" dirty="0"/>
              <a:t>The Scheme introduced in 1972-73 as a Central Sector Scheme envisages provision of safe and affordable Hostel accommodation to Working, Single Working Women, Women Working at places away from their hometown and for women being trained for employment. Under the Scheme Government provides financial assistance for construction of Hostel / Building on Public Land (75% of the total cost of construction), for rent of hostels run in rented premises. Provision of day care centre for children of the inmates of the Hostel is an important aspect of the scheme. </a:t>
            </a:r>
            <a:endParaRPr lang="en-IN" altLang="en-US" sz="1200" dirty="0"/>
          </a:p>
          <a:p>
            <a:pPr algn="just" eaLnBrk="1" hangingPunct="1">
              <a:spcAft>
                <a:spcPts val="1000"/>
              </a:spcAft>
            </a:pPr>
            <a:endParaRPr lang="en-IN" altLang="en-US" sz="1200" dirty="0">
              <a:cs typeface="Arial" panose="020B0604020202020204" pitchFamily="34" charset="0"/>
            </a:endParaRPr>
          </a:p>
          <a:p>
            <a:pPr eaLnBrk="1" hangingPunct="1"/>
            <a:endParaRPr lang="en-US" altLang="en-US" sz="1200" dirty="0">
              <a:cs typeface="Arial" panose="020B0604020202020204" pitchFamily="34" charset="0"/>
            </a:endParaRPr>
          </a:p>
        </p:txBody>
      </p:sp>
      <p:sp>
        <p:nvSpPr>
          <p:cNvPr id="7185" name="Text Box 4"/>
          <p:cNvSpPr txBox="1">
            <a:spLocks noChangeArrowheads="1"/>
          </p:cNvSpPr>
          <p:nvPr/>
        </p:nvSpPr>
        <p:spPr bwMode="auto">
          <a:xfrm>
            <a:off x="1981200" y="3200400"/>
            <a:ext cx="5486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Working Women are entitled to hostel facilities provided their gross income does not exceed Rs. 50,000/- consolidated (gross) per month in metropolitan cities, or Rs. 35,000/- consolidated (gross) per month, in any other place. The fund under the scheme is released to the implementing agencies which include NGOs also. </a:t>
            </a:r>
            <a:endParaRPr lang="en-IN" altLang="en-US" sz="1200" dirty="0"/>
          </a:p>
          <a:p>
            <a:pPr algn="just" eaLnBrk="1" hangingPunct="1"/>
            <a:r>
              <a:rPr lang="en-US" altLang="en-US" sz="1200" dirty="0"/>
              <a:t> </a:t>
            </a:r>
            <a:endParaRPr lang="en-IN" altLang="en-US" sz="1200" dirty="0"/>
          </a:p>
          <a:p>
            <a:pPr algn="just" eaLnBrk="1" hangingPunct="1">
              <a:spcAft>
                <a:spcPts val="1000"/>
              </a:spcAft>
            </a:pPr>
            <a:endParaRPr lang="en-IN" altLang="en-US" sz="1000" dirty="0">
              <a:latin typeface="Times New Roman" panose="02020603050405020304" pitchFamily="18" charset="0"/>
              <a:cs typeface="Arial" panose="020B0604020202020204" pitchFamily="34" charset="0"/>
            </a:endParaRPr>
          </a:p>
        </p:txBody>
      </p:sp>
      <p:sp>
        <p:nvSpPr>
          <p:cNvPr id="7186"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7"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8"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9"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0"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1"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BBBP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
        <p:nvSpPr>
          <p:cNvPr id="26" name="Rounded Rectangle 25"/>
          <p:cNvSpPr/>
          <p:nvPr/>
        </p:nvSpPr>
        <p:spPr>
          <a:xfrm>
            <a:off x="2286000" y="4267200"/>
            <a:ext cx="4876800" cy="7620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just" eaLnBrk="1" hangingPunct="1">
              <a:defRPr/>
            </a:pPr>
            <a:r>
              <a:rPr lang="en-US" altLang="en-US" sz="1400" b="1" dirty="0"/>
              <a:t>912 hostels and 342 day care centers have been sanctioned </a:t>
            </a:r>
            <a:r>
              <a:rPr lang="en-US" altLang="en-US" sz="1400" b="1" dirty="0" err="1"/>
              <a:t>upto</a:t>
            </a:r>
            <a:r>
              <a:rPr lang="en-US" altLang="en-US" sz="1400" b="1" dirty="0"/>
              <a:t> November, 2014 which provide accommodation to 68,371 women/girls and 9,197 children.   </a:t>
            </a:r>
            <a:endParaRPr lang="en-IN" altLang="en-US" sz="1400" b="1" dirty="0"/>
          </a:p>
        </p:txBody>
      </p:sp>
    </p:spTree>
  </p:cSld>
  <p:clrMapOvr>
    <a:masterClrMapping/>
  </p:clrMapOvr>
  <p:transition spd="slow">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8195" name="Group 76"/>
          <p:cNvGrpSpPr>
            <a:grpSpLocks/>
          </p:cNvGrpSpPr>
          <p:nvPr/>
        </p:nvGrpSpPr>
        <p:grpSpPr bwMode="auto">
          <a:xfrm>
            <a:off x="685800" y="0"/>
            <a:ext cx="1570038" cy="6858000"/>
            <a:chOff x="1143" y="360"/>
            <a:chExt cx="2377" cy="15120"/>
          </a:xfrm>
        </p:grpSpPr>
        <p:sp>
          <p:nvSpPr>
            <p:cNvPr id="8213"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4"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5"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6"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7"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j-lt"/>
              </a:rPr>
              <a:t>Support to Training and Employment </a:t>
            </a:r>
            <a:r>
              <a:rPr lang="en-US" sz="2000" b="1" dirty="0" err="1">
                <a:solidFill>
                  <a:schemeClr val="bg1"/>
                </a:solidFill>
                <a:latin typeface="+mj-lt"/>
              </a:rPr>
              <a:t>Programme</a:t>
            </a:r>
            <a:r>
              <a:rPr lang="en-US" sz="2000" b="1" dirty="0">
                <a:solidFill>
                  <a:schemeClr val="bg1"/>
                </a:solidFill>
                <a:latin typeface="+mj-lt"/>
              </a:rPr>
              <a:t> for Women (STEP)</a:t>
            </a:r>
            <a:endParaRPr lang="en-IN" sz="2000" dirty="0">
              <a:solidFill>
                <a:schemeClr val="bg1"/>
              </a:solidFill>
              <a:latin typeface="+mj-lt"/>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8197"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198"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67600" y="5334000"/>
            <a:ext cx="1676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8199" name="Freeform 5"/>
          <p:cNvSpPr>
            <a:spLocks/>
          </p:cNvSpPr>
          <p:nvPr/>
        </p:nvSpPr>
        <p:spPr bwMode="auto">
          <a:xfrm>
            <a:off x="0" y="5334000"/>
            <a:ext cx="74676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8201" name="Text Box 6"/>
          <p:cNvSpPr txBox="1">
            <a:spLocks noChangeArrowheads="1"/>
          </p:cNvSpPr>
          <p:nvPr/>
        </p:nvSpPr>
        <p:spPr bwMode="auto">
          <a:xfrm>
            <a:off x="8077200" y="1219200"/>
            <a:ext cx="12192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8202"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517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3"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850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04"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5438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934200" y="3733800"/>
            <a:ext cx="3200400" cy="215900"/>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6"/>
              </a:rPr>
              <a:t>STEP Webpage</a:t>
            </a:r>
            <a:endParaRPr lang="en-US" sz="1400" dirty="0">
              <a:solidFill>
                <a:schemeClr val="accent3"/>
              </a:solidFill>
              <a:latin typeface="+mn-lt"/>
              <a:cs typeface="Arial" pitchFamily="34" charset="0"/>
            </a:endParaRPr>
          </a:p>
        </p:txBody>
      </p:sp>
      <p:sp>
        <p:nvSpPr>
          <p:cNvPr id="8206"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8207" name="Text Box 2"/>
          <p:cNvSpPr txBox="1">
            <a:spLocks noChangeArrowheads="1"/>
          </p:cNvSpPr>
          <p:nvPr/>
        </p:nvSpPr>
        <p:spPr bwMode="auto">
          <a:xfrm>
            <a:off x="1981199" y="1533525"/>
            <a:ext cx="5427973"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400" b="1" dirty="0">
                <a:solidFill>
                  <a:srgbClr val="FF6600"/>
                </a:solidFill>
              </a:rPr>
              <a:t>STEP Scheme </a:t>
            </a:r>
            <a:r>
              <a:rPr lang="en-US" altLang="en-US" sz="1200" dirty="0"/>
              <a:t>was launched as Central Sector Scheme in 1986-87 with a view to make significant impact on women by upgrading skills for employment on sustainable basis and income generation for marginalized and asset-less rural and urban women especially those in SC/ST households and families below poverty line.</a:t>
            </a:r>
            <a:endParaRPr lang="en-IN" altLang="en-US" sz="1200" dirty="0"/>
          </a:p>
          <a:p>
            <a:pPr algn="just" eaLnBrk="1" hangingPunct="1"/>
            <a:r>
              <a:rPr lang="en-US" altLang="en-US" sz="1200" dirty="0"/>
              <a:t> </a:t>
            </a:r>
            <a:endParaRPr lang="en-IN" altLang="en-US" sz="1200" dirty="0"/>
          </a:p>
          <a:p>
            <a:pPr algn="just" eaLnBrk="1" hangingPunct="1">
              <a:spcAft>
                <a:spcPts val="1000"/>
              </a:spcAft>
            </a:pPr>
            <a:endParaRPr lang="en-IN" altLang="en-US" sz="1200" dirty="0">
              <a:cs typeface="Arial" panose="020B0604020202020204" pitchFamily="34" charset="0"/>
            </a:endParaRPr>
          </a:p>
          <a:p>
            <a:pPr algn="just" eaLnBrk="1" hangingPunct="1"/>
            <a:endParaRPr lang="en-US" altLang="en-US" sz="1200" dirty="0">
              <a:cs typeface="Arial" panose="020B0604020202020204" pitchFamily="34" charset="0"/>
            </a:endParaRPr>
          </a:p>
        </p:txBody>
      </p:sp>
      <p:sp>
        <p:nvSpPr>
          <p:cNvPr id="8208" name="Text Box 4"/>
          <p:cNvSpPr txBox="1">
            <a:spLocks noChangeArrowheads="1"/>
          </p:cNvSpPr>
          <p:nvPr/>
        </p:nvSpPr>
        <p:spPr bwMode="auto">
          <a:xfrm>
            <a:off x="1981200" y="2286000"/>
            <a:ext cx="5486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1" algn="just" eaLnBrk="1" hangingPunct="1">
              <a:spcAft>
                <a:spcPts val="1000"/>
              </a:spcAft>
            </a:pPr>
            <a:endParaRPr lang="en-IN" altLang="en-US" sz="1200" b="1" dirty="0">
              <a:solidFill>
                <a:srgbClr val="231F1F"/>
              </a:solidFill>
              <a:cs typeface="Arial" panose="020B0604020202020204" pitchFamily="34" charset="0"/>
            </a:endParaRPr>
          </a:p>
          <a:p>
            <a:pPr algn="just" eaLnBrk="1" hangingPunct="1"/>
            <a:r>
              <a:rPr lang="en-US" altLang="en-US" sz="1200" dirty="0"/>
              <a:t>The key strategies include training for skill development, mobilizing women in viable groups, arranging for marketing linkages and access to credit. The scheme covers ten sectors of employment i.e. agriculture, animal husbandry, dairying, fisheries, handlooms, handicrafts, </a:t>
            </a:r>
            <a:r>
              <a:rPr lang="en-US" altLang="en-US" sz="1200" dirty="0" err="1"/>
              <a:t>khadi</a:t>
            </a:r>
            <a:r>
              <a:rPr lang="en-US" altLang="en-US" sz="1200" dirty="0"/>
              <a:t> and village industries, sericulture, waste land development and socio-forestry. The Government of India share is 90% of the cost project.</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8209"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7"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8"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9"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0"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1"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BBBP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
        <p:nvSpPr>
          <p:cNvPr id="23" name="Rounded Rectangle 22"/>
          <p:cNvSpPr/>
          <p:nvPr/>
        </p:nvSpPr>
        <p:spPr>
          <a:xfrm>
            <a:off x="2438400" y="4114800"/>
            <a:ext cx="4572000" cy="9144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just" eaLnBrk="1" hangingPunct="1">
              <a:defRPr/>
            </a:pPr>
            <a:r>
              <a:rPr lang="en-US" altLang="en-US" sz="1400" dirty="0"/>
              <a:t> </a:t>
            </a:r>
            <a:endParaRPr lang="en-IN" altLang="en-US" sz="1400" dirty="0"/>
          </a:p>
          <a:p>
            <a:pPr algn="just" eaLnBrk="1" hangingPunct="1">
              <a:defRPr/>
            </a:pPr>
            <a:r>
              <a:rPr lang="en-US" altLang="en-US" sz="1400" b="1" dirty="0"/>
              <a:t>A total number of 335 projects have been sanctioned till November, 2014 and total number of beneficiaries covered under the Scheme during the year 2013-14 is 31,478. </a:t>
            </a:r>
            <a:endParaRPr lang="en-IN" altLang="en-US" sz="1400" b="1" dirty="0"/>
          </a:p>
          <a:p>
            <a:pPr algn="ctr">
              <a:defRPr/>
            </a:pPr>
            <a:endParaRPr lang="en-IN" b="1" dirty="0"/>
          </a:p>
        </p:txBody>
      </p:sp>
    </p:spTree>
  </p:cSld>
  <p:clrMapOvr>
    <a:masterClrMapping/>
  </p:clrMapOvr>
  <p:transition spd="slow">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9219" name="Group 76"/>
          <p:cNvGrpSpPr>
            <a:grpSpLocks/>
          </p:cNvGrpSpPr>
          <p:nvPr/>
        </p:nvGrpSpPr>
        <p:grpSpPr bwMode="auto">
          <a:xfrm>
            <a:off x="685800" y="0"/>
            <a:ext cx="1570038" cy="6858000"/>
            <a:chOff x="1143" y="360"/>
            <a:chExt cx="2377" cy="15120"/>
          </a:xfrm>
        </p:grpSpPr>
        <p:sp>
          <p:nvSpPr>
            <p:cNvPr id="9237"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38"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39"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4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41"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defRPr/>
            </a:pPr>
            <a:endParaRPr lang="en-US" sz="2000" b="1" dirty="0">
              <a:solidFill>
                <a:schemeClr val="bg1"/>
              </a:solidFill>
            </a:endParaRPr>
          </a:p>
          <a:p>
            <a:pPr>
              <a:defRPr/>
            </a:pPr>
            <a:r>
              <a:rPr lang="en-US" sz="2000" b="1" dirty="0">
                <a:solidFill>
                  <a:schemeClr val="bg1"/>
                </a:solidFill>
              </a:rPr>
              <a:t>Comprehensive Scheme for Combating Trafficking – Ujjawala</a:t>
            </a:r>
            <a:endParaRPr lang="en-IN" sz="2000" dirty="0">
              <a:solidFill>
                <a:schemeClr val="bg1"/>
              </a:solidFill>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9221"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9222"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91400" y="5334000"/>
            <a:ext cx="17526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9223" name="Freeform 5"/>
          <p:cNvSpPr>
            <a:spLocks/>
          </p:cNvSpPr>
          <p:nvPr/>
        </p:nvSpPr>
        <p:spPr bwMode="auto">
          <a:xfrm>
            <a:off x="0" y="5334000"/>
            <a:ext cx="73914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9225" name="Text Box 6"/>
          <p:cNvSpPr txBox="1">
            <a:spLocks noChangeArrowheads="1"/>
          </p:cNvSpPr>
          <p:nvPr/>
        </p:nvSpPr>
        <p:spPr bwMode="auto">
          <a:xfrm>
            <a:off x="8001000" y="1219200"/>
            <a:ext cx="11430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9226"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79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7"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612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8"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200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9342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6"/>
              </a:rPr>
              <a:t>Ujjawala Webpage</a:t>
            </a:r>
            <a:endParaRPr lang="en-US" sz="1400" dirty="0">
              <a:solidFill>
                <a:schemeClr val="accent3"/>
              </a:solidFill>
              <a:latin typeface="+mn-lt"/>
              <a:cs typeface="Arial" pitchFamily="34" charset="0"/>
            </a:endParaRPr>
          </a:p>
        </p:txBody>
      </p:sp>
      <p:sp>
        <p:nvSpPr>
          <p:cNvPr id="9230"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sp>
        <p:nvSpPr>
          <p:cNvPr id="9231" name="Text Box 2"/>
          <p:cNvSpPr txBox="1">
            <a:spLocks noChangeArrowheads="1"/>
          </p:cNvSpPr>
          <p:nvPr/>
        </p:nvSpPr>
        <p:spPr bwMode="auto">
          <a:xfrm>
            <a:off x="1981200" y="1228725"/>
            <a:ext cx="5486400" cy="220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400" b="1" dirty="0"/>
              <a:t> </a:t>
            </a:r>
            <a:endParaRPr lang="en-IN" altLang="en-US" sz="1400" dirty="0"/>
          </a:p>
          <a:p>
            <a:pPr algn="just"/>
            <a:r>
              <a:rPr lang="en-US" altLang="en-US" sz="1400" b="1" dirty="0">
                <a:solidFill>
                  <a:srgbClr val="FF6600"/>
                </a:solidFill>
              </a:rPr>
              <a:t>“</a:t>
            </a:r>
            <a:r>
              <a:rPr lang="en-US" altLang="en-US" sz="1400" b="1" dirty="0" err="1">
                <a:solidFill>
                  <a:srgbClr val="FF6600"/>
                </a:solidFill>
              </a:rPr>
              <a:t>Ujjawala</a:t>
            </a:r>
            <a:r>
              <a:rPr lang="en-US" altLang="en-US" sz="1400" b="1" dirty="0">
                <a:solidFill>
                  <a:srgbClr val="FF6600"/>
                </a:solidFill>
              </a:rPr>
              <a:t>”</a:t>
            </a:r>
            <a:r>
              <a:rPr lang="en-US" altLang="en-US" sz="1400" dirty="0">
                <a:solidFill>
                  <a:srgbClr val="FF6600"/>
                </a:solidFill>
              </a:rPr>
              <a:t> </a:t>
            </a:r>
            <a:r>
              <a:rPr lang="en-US" altLang="en-US" sz="1400" dirty="0"/>
              <a:t>is a Comprehensive Central Sector Scheme to combat trafficking, launched on 4th December, 2007. The scheme has five components </a:t>
            </a:r>
            <a:r>
              <a:rPr lang="en-US" altLang="en-US" sz="1400" dirty="0" err="1"/>
              <a:t>viz.,Prevention,Rescue</a:t>
            </a:r>
            <a:r>
              <a:rPr lang="en-US" altLang="en-US" sz="1400" dirty="0"/>
              <a:t>, Rehabilitation and Re-Integration of Victims of Trafficking and Commercial Sexual Exploitation”.   The fund under the scheme is released to the implementing agencies which mainly </a:t>
            </a:r>
            <a:r>
              <a:rPr lang="en-US" altLang="en-US" sz="1400" dirty="0" err="1"/>
              <a:t>includesNGOs</a:t>
            </a:r>
            <a:r>
              <a:rPr lang="en-US" altLang="en-US" sz="1400" dirty="0"/>
              <a:t>. The Government of India share is 90% of the total cost of the project. </a:t>
            </a:r>
            <a:endParaRPr lang="en-IN" altLang="en-US" sz="1400" dirty="0"/>
          </a:p>
          <a:p>
            <a:pPr algn="just" eaLnBrk="1" hangingPunct="1"/>
            <a:r>
              <a:rPr lang="en-US" altLang="en-US" sz="1200" dirty="0"/>
              <a:t> </a:t>
            </a:r>
            <a:endParaRPr lang="en-IN" altLang="en-US" sz="1200" dirty="0"/>
          </a:p>
          <a:p>
            <a:pPr algn="just" eaLnBrk="1" hangingPunct="1">
              <a:spcAft>
                <a:spcPts val="1000"/>
              </a:spcAft>
            </a:pPr>
            <a:endParaRPr lang="en-IN" altLang="en-US" sz="1200" dirty="0">
              <a:cs typeface="Arial" panose="020B0604020202020204" pitchFamily="34" charset="0"/>
            </a:endParaRPr>
          </a:p>
          <a:p>
            <a:pPr algn="just" eaLnBrk="1" hangingPunct="1"/>
            <a:endParaRPr lang="en-US" altLang="en-US" sz="1200" dirty="0">
              <a:cs typeface="Arial" panose="020B0604020202020204" pitchFamily="34" charset="0"/>
            </a:endParaRPr>
          </a:p>
        </p:txBody>
      </p:sp>
      <p:sp>
        <p:nvSpPr>
          <p:cNvPr id="9232" name="Text Box 4"/>
          <p:cNvSpPr txBox="1">
            <a:spLocks noChangeArrowheads="1"/>
          </p:cNvSpPr>
          <p:nvPr/>
        </p:nvSpPr>
        <p:spPr bwMode="auto">
          <a:xfrm>
            <a:off x="1981200" y="3276600"/>
            <a:ext cx="4621213"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latin typeface="Times New Roman" panose="02020603050405020304" pitchFamily="18" charset="0"/>
              <a:cs typeface="Arial" panose="020B0604020202020204" pitchFamily="34" charset="0"/>
            </a:endParaRPr>
          </a:p>
        </p:txBody>
      </p:sp>
      <p:sp>
        <p:nvSpPr>
          <p:cNvPr id="23" name="Rounded Rectangle 22"/>
          <p:cNvSpPr/>
          <p:nvPr/>
        </p:nvSpPr>
        <p:spPr>
          <a:xfrm>
            <a:off x="2667000" y="3276600"/>
            <a:ext cx="4419600" cy="9144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just">
              <a:defRPr/>
            </a:pPr>
            <a:r>
              <a:rPr lang="en-US" sz="1400" b="1" dirty="0"/>
              <a:t>A total number of 289 projects have been sanctioned as on 30</a:t>
            </a:r>
            <a:r>
              <a:rPr lang="en-US" sz="1400" b="1" baseline="30000" dirty="0"/>
              <a:t>th</a:t>
            </a:r>
            <a:r>
              <a:rPr lang="en-US" sz="1400" b="1" dirty="0"/>
              <a:t> November, 2014 which includes 165 Rehabilitation Homes.</a:t>
            </a:r>
            <a:endParaRPr lang="en-IN" sz="1400" b="1" dirty="0"/>
          </a:p>
          <a:p>
            <a:pPr algn="ctr">
              <a:defRPr/>
            </a:pPr>
            <a:endParaRPr lang="en-IN" b="1" dirty="0"/>
          </a:p>
        </p:txBody>
      </p:sp>
      <p:sp>
        <p:nvSpPr>
          <p:cNvPr id="9236"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a:hlinkClick r:id="rId7" action="ppaction://hlinksldjump"/>
              </a:rPr>
              <a:t>SWADHAR</a:t>
            </a:r>
            <a:r>
              <a:rPr lang="en-US" altLang="en-US" sz="1200" b="1"/>
              <a:t>  </a:t>
            </a:r>
            <a:endParaRPr lang="en-IN" altLang="en-US" sz="1200" b="1"/>
          </a:p>
          <a:p>
            <a:pPr eaLnBrk="1" fontAlgn="t" hangingPunct="1">
              <a:lnSpc>
                <a:spcPct val="150000"/>
              </a:lnSpc>
              <a:buFont typeface="Wingdings" panose="05000000000000000000" pitchFamily="2" charset="2"/>
              <a:buChar char="Ø"/>
            </a:pPr>
            <a:r>
              <a:rPr lang="en-US" altLang="en-US" sz="1200" b="1">
                <a:hlinkClick r:id="rId8" action="ppaction://hlinksldjump"/>
              </a:rPr>
              <a:t>WWH</a:t>
            </a:r>
            <a:endParaRPr lang="en-IN" altLang="en-US" sz="1200" b="1"/>
          </a:p>
          <a:p>
            <a:pPr eaLnBrk="1" fontAlgn="t" hangingPunct="1">
              <a:lnSpc>
                <a:spcPct val="150000"/>
              </a:lnSpc>
              <a:buFont typeface="Wingdings" panose="05000000000000000000" pitchFamily="2" charset="2"/>
              <a:buChar char="Ø"/>
            </a:pPr>
            <a:r>
              <a:rPr lang="en-US" altLang="en-US" sz="1200" b="1">
                <a:hlinkClick r:id="rId9" action="ppaction://hlinksldjump"/>
              </a:rPr>
              <a:t>STEP</a:t>
            </a:r>
            <a:endParaRPr lang="en-IN" altLang="en-US" sz="1200" b="1"/>
          </a:p>
          <a:p>
            <a:pPr eaLnBrk="1" fontAlgn="t" hangingPunct="1">
              <a:lnSpc>
                <a:spcPct val="150000"/>
              </a:lnSpc>
              <a:buFont typeface="Wingdings" panose="05000000000000000000" pitchFamily="2" charset="2"/>
              <a:buChar char="Ø"/>
            </a:pPr>
            <a:r>
              <a:rPr lang="en-US" altLang="en-US" sz="1200" b="1">
                <a:hlinkClick r:id="rId10" action="ppaction://hlinksldjump"/>
              </a:rPr>
              <a:t>IGMSY</a:t>
            </a:r>
            <a:endParaRPr lang="en-IN" altLang="en-US" sz="1200" b="1"/>
          </a:p>
          <a:p>
            <a:pPr eaLnBrk="1" fontAlgn="t" hangingPunct="1">
              <a:lnSpc>
                <a:spcPct val="150000"/>
              </a:lnSpc>
              <a:buFont typeface="Wingdings" panose="05000000000000000000" pitchFamily="2" charset="2"/>
              <a:buChar char="Ø"/>
            </a:pPr>
            <a:r>
              <a:rPr lang="en-US" altLang="en-US" sz="1200" b="1">
                <a:hlinkClick r:id="rId11" action="ppaction://hlinksldjump"/>
              </a:rPr>
              <a:t>SABLA</a:t>
            </a:r>
            <a:endParaRPr lang="en-IN" altLang="en-US" sz="1200" b="1"/>
          </a:p>
          <a:p>
            <a:pPr eaLnBrk="1" fontAlgn="t" hangingPunct="1">
              <a:lnSpc>
                <a:spcPct val="150000"/>
              </a:lnSpc>
              <a:buFont typeface="Wingdings" panose="05000000000000000000" pitchFamily="2" charset="2"/>
              <a:buChar char="Ø"/>
            </a:pPr>
            <a:r>
              <a:rPr lang="en-US" altLang="en-US" sz="1200" b="1">
                <a:hlinkClick r:id="rId12" action="ppaction://hlinksldjump"/>
              </a:rPr>
              <a:t>BBBP</a:t>
            </a:r>
            <a:endParaRPr lang="en-IN" altLang="en-US" sz="1200" b="1"/>
          </a:p>
          <a:p>
            <a:pPr eaLnBrk="1" fontAlgn="t" hangingPunct="1">
              <a:lnSpc>
                <a:spcPct val="150000"/>
              </a:lnSpc>
              <a:buFont typeface="Wingdings" panose="05000000000000000000" pitchFamily="2" charset="2"/>
              <a:buChar char="Ø"/>
            </a:pPr>
            <a:r>
              <a:rPr lang="en-US" altLang="en-US" sz="1200" b="1">
                <a:hlinkClick r:id="rId13" action="ppaction://hlinksldjump"/>
              </a:rPr>
              <a:t>NMEW</a:t>
            </a:r>
            <a:endParaRPr lang="en-IN" altLang="en-US" sz="1200" b="1"/>
          </a:p>
          <a:p>
            <a:pPr eaLnBrk="1" hangingPunct="1">
              <a:lnSpc>
                <a:spcPct val="150000"/>
              </a:lnSpc>
              <a:spcAft>
                <a:spcPts val="1000"/>
              </a:spcAft>
            </a:pPr>
            <a:r>
              <a:rPr lang="en-US" altLang="en-US" sz="800">
                <a:solidFill>
                  <a:srgbClr val="2E3640"/>
                </a:solidFill>
                <a:latin typeface="Arial" panose="020B0604020202020204" pitchFamily="34" charset="0"/>
                <a:cs typeface="Arial" panose="020B0604020202020204" pitchFamily="34" charset="0"/>
              </a:rPr>
              <a:t> </a:t>
            </a:r>
            <a:endParaRPr lang="en-US" altLang="en-US">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0243" name="Group 76"/>
          <p:cNvGrpSpPr>
            <a:grpSpLocks/>
          </p:cNvGrpSpPr>
          <p:nvPr/>
        </p:nvGrpSpPr>
        <p:grpSpPr bwMode="auto">
          <a:xfrm>
            <a:off x="685800" y="0"/>
            <a:ext cx="1570038" cy="6858000"/>
            <a:chOff x="1143" y="360"/>
            <a:chExt cx="2377" cy="15120"/>
          </a:xfrm>
        </p:grpSpPr>
        <p:sp>
          <p:nvSpPr>
            <p:cNvPr id="1026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61"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62"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63"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64"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244"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Indira Gandhi Matritva Sahyog Yojana (IGMSY)</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a:p>
        </p:txBody>
      </p:sp>
      <p:sp>
        <p:nvSpPr>
          <p:cNvPr id="10245"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6" name="Freeform 5"/>
          <p:cNvSpPr>
            <a:spLocks/>
          </p:cNvSpPr>
          <p:nvPr/>
        </p:nvSpPr>
        <p:spPr bwMode="auto">
          <a:xfrm>
            <a:off x="0" y="5334000"/>
            <a:ext cx="7391400" cy="1143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47" name="Text Box 6"/>
          <p:cNvSpPr txBox="1">
            <a:spLocks noChangeArrowheads="1"/>
          </p:cNvSpPr>
          <p:nvPr/>
        </p:nvSpPr>
        <p:spPr bwMode="auto">
          <a:xfrm>
            <a:off x="8001000" y="1219200"/>
            <a:ext cx="11430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sp>
        <p:nvSpPr>
          <p:cNvPr id="10248" name="Text Box 9"/>
          <p:cNvSpPr txBox="1">
            <a:spLocks noChangeArrowheads="1"/>
          </p:cNvSpPr>
          <p:nvPr/>
        </p:nvSpPr>
        <p:spPr bwMode="auto">
          <a:xfrm>
            <a:off x="1981199" y="1219200"/>
            <a:ext cx="5447109"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IGMSY is a conditional cash transfer scheme for pregnant and lactating women introduced in October 2010 as a 100% Centrally Sponsored Scheme for contributing to a better enabling environment by providing cash incentives to pregnant and nursing mothers. The Scheme is being implemented using the platform of ICDS on pilot basis in 53 selected districts across the country. Under the scheme, maternity benefit @ Rs. 6,000 per beneficiary is being provided to pregnant and lactating mothers 19 years and above for two live births.</a:t>
            </a:r>
          </a:p>
          <a:p>
            <a:pPr eaLnBrk="1" hangingPunct="1"/>
            <a:r>
              <a:rPr lang="en-US" altLang="en-US" sz="1000" dirty="0"/>
              <a:t> </a:t>
            </a: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10249" name="Text Box 10"/>
          <p:cNvSpPr txBox="1">
            <a:spLocks noChangeArrowheads="1"/>
          </p:cNvSpPr>
          <p:nvPr/>
        </p:nvSpPr>
        <p:spPr bwMode="auto">
          <a:xfrm>
            <a:off x="4495800" y="1752600"/>
            <a:ext cx="201295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000">
              <a:latin typeface="Arial" panose="020B0604020202020204" pitchFamily="34" charset="0"/>
              <a:cs typeface="Arial" panose="020B0604020202020204" pitchFamily="34" charset="0"/>
            </a:endParaRPr>
          </a:p>
        </p:txBody>
      </p:sp>
      <p:pic>
        <p:nvPicPr>
          <p:cNvPr id="10250"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79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51"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612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52"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200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54" name="Text Box 1"/>
          <p:cNvSpPr txBox="1">
            <a:spLocks noChangeArrowheads="1"/>
          </p:cNvSpPr>
          <p:nvPr/>
        </p:nvSpPr>
        <p:spPr bwMode="auto">
          <a:xfrm>
            <a:off x="1524000" y="2797175"/>
            <a:ext cx="5867400" cy="268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1" algn="ctr" eaLnBrk="1" hangingPunct="1">
              <a:spcAft>
                <a:spcPts val="1000"/>
              </a:spcAft>
            </a:pPr>
            <a:r>
              <a:rPr lang="en-IN" altLang="en-US" sz="1400" b="1" u="sng" dirty="0">
                <a:solidFill>
                  <a:srgbClr val="FF6600"/>
                </a:solidFill>
                <a:cs typeface="Arial" panose="020B0604020202020204" pitchFamily="34" charset="0"/>
              </a:rPr>
              <a:t>OBJECTIVES OF THE SCHEME</a:t>
            </a:r>
          </a:p>
          <a:p>
            <a:pPr lvl="1" algn="just" eaLnBrk="1" hangingPunct="1">
              <a:spcAft>
                <a:spcPts val="1000"/>
              </a:spcAft>
              <a:buFont typeface="Wingdings" panose="05000000000000000000" pitchFamily="2" charset="2"/>
              <a:buChar char="Ø"/>
            </a:pPr>
            <a:r>
              <a:rPr lang="en-IN" altLang="en-US" sz="1200" dirty="0">
                <a:cs typeface="Arial" panose="020B0604020202020204" pitchFamily="34" charset="0"/>
              </a:rPr>
              <a:t>To improve the health and nutrition status of pregnant &amp; lactating women and infants by;</a:t>
            </a:r>
            <a:endParaRPr lang="en-IN" altLang="en-US" sz="1200" b="1" u="sng" dirty="0">
              <a:solidFill>
                <a:srgbClr val="FF6600"/>
              </a:solidFill>
              <a:latin typeface="Arial" panose="020B0604020202020204" pitchFamily="34" charset="0"/>
              <a:cs typeface="Arial" panose="020B0604020202020204" pitchFamily="34" charset="0"/>
            </a:endParaRPr>
          </a:p>
          <a:p>
            <a:pPr lvl="1" algn="just" eaLnBrk="1" hangingPunct="1">
              <a:spcAft>
                <a:spcPts val="1000"/>
              </a:spcAft>
              <a:buFont typeface="Wingdings" panose="05000000000000000000" pitchFamily="2" charset="2"/>
              <a:buChar char="Ø"/>
            </a:pPr>
            <a:r>
              <a:rPr lang="en-US" altLang="en-US" sz="1200" dirty="0">
                <a:cs typeface="Arial" panose="020B0604020202020204" pitchFamily="34" charset="0"/>
              </a:rPr>
              <a:t>Promoting appropriate practices, care and service utilization during  pregnancy, safe delivery and lactation;</a:t>
            </a:r>
          </a:p>
          <a:p>
            <a:pPr lvl="1" algn="just" eaLnBrk="1" hangingPunct="1">
              <a:buFont typeface="Wingdings" panose="05000000000000000000" pitchFamily="2" charset="2"/>
              <a:buChar char="Ø"/>
            </a:pPr>
            <a:r>
              <a:rPr lang="en-US" altLang="en-US" sz="1200" dirty="0">
                <a:cs typeface="Arial" panose="020B0604020202020204" pitchFamily="34" charset="0"/>
              </a:rPr>
              <a:t>Encouraging the women to follow (optimal) IYCF practices including early and exclusive breast feeding for the first six months;</a:t>
            </a:r>
          </a:p>
          <a:p>
            <a:pPr lvl="1" algn="just" eaLnBrk="1" hangingPunct="1">
              <a:buFont typeface="Wingdings" panose="05000000000000000000" pitchFamily="2" charset="2"/>
              <a:buChar char="Ø"/>
            </a:pPr>
            <a:endParaRPr lang="en-US" altLang="en-US" sz="1200" dirty="0">
              <a:cs typeface="Arial" panose="020B0604020202020204" pitchFamily="34" charset="0"/>
            </a:endParaRPr>
          </a:p>
          <a:p>
            <a:pPr lvl="1" algn="just" eaLnBrk="1" hangingPunct="1">
              <a:buFont typeface="Wingdings" panose="05000000000000000000" pitchFamily="2" charset="2"/>
              <a:buChar char="Ø"/>
            </a:pPr>
            <a:r>
              <a:rPr lang="en-US" altLang="en-US" sz="1200" dirty="0">
                <a:cs typeface="Arial" panose="020B0604020202020204" pitchFamily="34" charset="0"/>
              </a:rPr>
              <a:t>Contributing to better enabling environment by providing cash incentives for improved health and nutrition to pregnant and lactating mothers.</a:t>
            </a:r>
            <a:endParaRPr lang="en-US" altLang="en-US" sz="1200" dirty="0">
              <a:solidFill>
                <a:srgbClr val="212120"/>
              </a:solidFill>
              <a:latin typeface="Times New Roman" panose="02020603050405020304" pitchFamily="18" charset="0"/>
              <a:cs typeface="Arial" panose="020B0604020202020204" pitchFamily="34" charset="0"/>
            </a:endParaRPr>
          </a:p>
          <a:p>
            <a:pPr algn="just" eaLnBrk="1" hangingPunct="1"/>
            <a:endParaRPr lang="en-US" altLang="en-US" dirty="0">
              <a:latin typeface="Arial" panose="020B0604020202020204" pitchFamily="34" charset="0"/>
              <a:cs typeface="Arial" panose="020B0604020202020204" pitchFamily="34" charset="0"/>
            </a:endParaRPr>
          </a:p>
        </p:txBody>
      </p:sp>
      <p:sp>
        <p:nvSpPr>
          <p:cNvPr id="10255" name="Rectangle 23"/>
          <p:cNvSpPr>
            <a:spLocks noChangeArrowheads="1"/>
          </p:cNvSpPr>
          <p:nvPr/>
        </p:nvSpPr>
        <p:spPr bwMode="auto">
          <a:xfrm>
            <a:off x="7772400" y="3352800"/>
            <a:ext cx="1524000"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IN" altLang="en-US" sz="1400" dirty="0">
              <a:hlinkClick r:id="rId6"/>
            </a:endParaRPr>
          </a:p>
          <a:p>
            <a:pPr eaLnBrk="1" hangingPunct="1"/>
            <a:endParaRPr lang="en-IN" altLang="en-US" sz="1400" dirty="0">
              <a:hlinkClick r:id="rId6"/>
            </a:endParaRPr>
          </a:p>
          <a:p>
            <a:pPr eaLnBrk="1" hangingPunct="1"/>
            <a:r>
              <a:rPr lang="en-IN" altLang="en-US" sz="1400" dirty="0">
                <a:hlinkClick r:id="rId7"/>
              </a:rPr>
              <a:t>IGMSY Webpage</a:t>
            </a:r>
            <a:endParaRPr lang="en-IN" altLang="en-US" sz="1400" dirty="0">
              <a:hlinkClick r:id="rId6"/>
            </a:endParaRPr>
          </a:p>
          <a:p>
            <a:pPr eaLnBrk="1" hangingPunct="1"/>
            <a:endParaRPr lang="en-IN" altLang="en-US" sz="1400" dirty="0">
              <a:hlinkClick r:id="rId6"/>
            </a:endParaRPr>
          </a:p>
          <a:p>
            <a:pPr eaLnBrk="1" hangingPunct="1"/>
            <a:r>
              <a:rPr lang="en-IN" altLang="en-US" sz="1400" dirty="0">
                <a:hlinkClick r:id="rId6"/>
              </a:rPr>
              <a:t>IGMSY - Web Based Application For Direct Cash Transfer</a:t>
            </a:r>
            <a:endParaRPr lang="en-IN" altLang="en-US" sz="1400" dirty="0"/>
          </a:p>
          <a:p>
            <a:pPr eaLnBrk="1" hangingPunct="1"/>
            <a:endParaRPr lang="en-IN" altLang="en-US" sz="1400" dirty="0">
              <a:hlinkClick r:id="rId6"/>
            </a:endParaRPr>
          </a:p>
          <a:p>
            <a:pPr eaLnBrk="1" hangingPunct="1"/>
            <a:endParaRPr lang="en-IN" altLang="en-US" sz="1400" dirty="0"/>
          </a:p>
          <a:p>
            <a:pPr eaLnBrk="1" hangingPunct="1"/>
            <a:endParaRPr lang="en-IN" altLang="en-US" sz="1400" dirty="0"/>
          </a:p>
        </p:txBody>
      </p:sp>
      <p:sp>
        <p:nvSpPr>
          <p:cNvPr id="10256" name="Text Box 1"/>
          <p:cNvSpPr txBox="1">
            <a:spLocks noChangeArrowheads="1"/>
          </p:cNvSpPr>
          <p:nvPr/>
        </p:nvSpPr>
        <p:spPr bwMode="auto">
          <a:xfrm>
            <a:off x="1524000" y="57912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10257"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8"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9"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0"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1"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BBBP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4"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pic>
        <p:nvPicPr>
          <p:cNvPr id="25" name="Picture 24"/>
          <p:cNvPicPr/>
          <p:nvPr/>
        </p:nvPicPr>
        <p:blipFill>
          <a:blip r:embed="rId15" cstate="print">
            <a:clrChange>
              <a:clrFrom>
                <a:srgbClr val="FFFFFF"/>
              </a:clrFrom>
              <a:clrTo>
                <a:srgbClr val="FFFFFF">
                  <a:alpha val="0"/>
                </a:srgbClr>
              </a:clrTo>
            </a:clrChange>
            <a:duotone>
              <a:schemeClr val="accent6">
                <a:shade val="45000"/>
                <a:satMod val="135000"/>
              </a:schemeClr>
              <a:prstClr val="white"/>
            </a:duotone>
          </a:blip>
          <a:srcRect l="65082" t="23064" r="3382"/>
          <a:stretch>
            <a:fillRect/>
          </a:stretch>
        </p:blipFill>
        <p:spPr bwMode="auto">
          <a:xfrm flipH="1">
            <a:off x="7391400" y="5334000"/>
            <a:ext cx="1752600" cy="1676400"/>
          </a:xfrm>
          <a:prstGeom prst="rect">
            <a:avLst/>
          </a:prstGeom>
          <a:noFill/>
        </p:spPr>
      </p:pic>
      <p:pic>
        <p:nvPicPr>
          <p:cNvPr id="26" name="Picture 25"/>
          <p:cNvPicPr/>
          <p:nvPr/>
        </p:nvPicPr>
        <p:blipFill>
          <a:blip r:embed="rId15" cstate="print">
            <a:clrChange>
              <a:clrFrom>
                <a:srgbClr val="FFFFFF"/>
              </a:clrFrom>
              <a:clrTo>
                <a:srgbClr val="FFFFFF">
                  <a:alpha val="0"/>
                </a:srgbClr>
              </a:clrTo>
            </a:clrChange>
            <a:duotone>
              <a:schemeClr val="accent6">
                <a:shade val="45000"/>
                <a:satMod val="135000"/>
              </a:schemeClr>
              <a:prstClr val="white"/>
            </a:duotone>
          </a:blip>
          <a:srcRect l="2970" t="6902" r="9901" b="71549"/>
          <a:stretch>
            <a:fillRect/>
          </a:stretch>
        </p:blipFill>
        <p:spPr bwMode="auto">
          <a:xfrm>
            <a:off x="0" y="6248400"/>
            <a:ext cx="7391400" cy="609600"/>
          </a:xfrm>
          <a:prstGeom prst="rect">
            <a:avLst/>
          </a:prstGeom>
          <a:noFill/>
        </p:spPr>
      </p:pic>
    </p:spTree>
  </p:cSld>
  <p:clrMapOvr>
    <a:masterClrMapping/>
  </p:clrMapOvr>
  <p:transition spd="slow">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1267" name="Group 76"/>
          <p:cNvGrpSpPr>
            <a:grpSpLocks/>
          </p:cNvGrpSpPr>
          <p:nvPr/>
        </p:nvGrpSpPr>
        <p:grpSpPr bwMode="auto">
          <a:xfrm>
            <a:off x="685800" y="0"/>
            <a:ext cx="1570038" cy="6858000"/>
            <a:chOff x="1143" y="360"/>
            <a:chExt cx="2377" cy="15120"/>
          </a:xfrm>
        </p:grpSpPr>
        <p:sp>
          <p:nvSpPr>
            <p:cNvPr id="11286"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287"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288"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289"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290"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1268"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Rajiv Gandhi Scheme for Empowerment of Adolescent Girls (RGSEAB) – SABLA</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a:solidFill>
                <a:schemeClr val="bg1"/>
              </a:solidFill>
            </a:endParaRPr>
          </a:p>
        </p:txBody>
      </p:sp>
      <p:sp>
        <p:nvSpPr>
          <p:cNvPr id="11269"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 name="Picture 7" descr="C:\Documents and Settings\tamic\Desktop\TC999D\TC9990102D-PB\TC9990102-IMG03.jpg"/>
          <p:cNvPicPr/>
          <p:nvPr/>
        </p:nvPicPr>
        <p:blipFill>
          <a:blip r:embed="rId2" cstate="print"/>
          <a:stretch>
            <a:fillRect/>
          </a:stretch>
        </p:blipFill>
        <p:spPr bwMode="auto">
          <a:xfrm>
            <a:off x="7315200" y="5257800"/>
            <a:ext cx="1981200" cy="1752600"/>
          </a:xfrm>
          <a:prstGeom prst="rect">
            <a:avLst/>
          </a:prstGeom>
          <a:ln>
            <a:noFill/>
          </a:ln>
          <a:effectLst>
            <a:softEdge rad="112500"/>
          </a:effectLst>
        </p:spPr>
      </p:pic>
      <p:sp>
        <p:nvSpPr>
          <p:cNvPr id="11271" name="Freeform 5"/>
          <p:cNvSpPr>
            <a:spLocks/>
          </p:cNvSpPr>
          <p:nvPr/>
        </p:nvSpPr>
        <p:spPr bwMode="auto">
          <a:xfrm>
            <a:off x="0" y="5334000"/>
            <a:ext cx="74676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72" name="Text Box 6"/>
          <p:cNvSpPr txBox="1">
            <a:spLocks noChangeArrowheads="1"/>
          </p:cNvSpPr>
          <p:nvPr/>
        </p:nvSpPr>
        <p:spPr bwMode="auto">
          <a:xfrm>
            <a:off x="8153400" y="1066800"/>
            <a:ext cx="9144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r>
              <a:rPr lang="en-US" altLang="en-US" sz="1100" dirty="0">
                <a:cs typeface="Arial" panose="020B0604020202020204" pitchFamily="34" charset="0"/>
                <a:hlinkClick r:id="rId3"/>
              </a:rPr>
              <a:t>Anganwadi Functioning</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11274" name="Text Box 9"/>
          <p:cNvSpPr txBox="1">
            <a:spLocks noChangeArrowheads="1"/>
          </p:cNvSpPr>
          <p:nvPr/>
        </p:nvSpPr>
        <p:spPr bwMode="auto">
          <a:xfrm>
            <a:off x="1981200" y="1143000"/>
            <a:ext cx="5486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b="1" dirty="0">
                <a:solidFill>
                  <a:srgbClr val="FF6600"/>
                </a:solidFill>
                <a:cs typeface="Arial" panose="020B0604020202020204" pitchFamily="34" charset="0"/>
              </a:rPr>
              <a:t>SABLA</a:t>
            </a:r>
            <a:r>
              <a:rPr lang="en-US" altLang="en-US" sz="1200" dirty="0">
                <a:solidFill>
                  <a:srgbClr val="FF6600"/>
                </a:solidFill>
                <a:cs typeface="Arial" panose="020B0604020202020204" pitchFamily="34" charset="0"/>
              </a:rPr>
              <a:t>, </a:t>
            </a:r>
            <a:r>
              <a:rPr lang="en-US" altLang="en-US" sz="1200" dirty="0">
                <a:cs typeface="Arial" panose="020B0604020202020204" pitchFamily="34" charset="0"/>
              </a:rPr>
              <a:t>a Centrally Sponsored Scheme was introduced in 2010-11 for holistic development of adolescent girls  (11-18 years) making them self-reliant by improving their health and nutrition status and facilitating access to learning and public services through various interventions such as Health, Education, Vocational Training and counseling &amp; guidance at AWC.  </a:t>
            </a:r>
            <a:endParaRPr lang="en-US" altLang="en-US" sz="1200" dirty="0">
              <a:solidFill>
                <a:srgbClr val="000000"/>
              </a:solidFill>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pic>
        <p:nvPicPr>
          <p:cNvPr id="11275"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53338" y="17526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6"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772400" y="3048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7"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45400" y="11430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78" name="Text Box 10"/>
          <p:cNvSpPr txBox="1">
            <a:spLocks noChangeArrowheads="1"/>
          </p:cNvSpPr>
          <p:nvPr/>
        </p:nvSpPr>
        <p:spPr bwMode="auto">
          <a:xfrm>
            <a:off x="1981200" y="4419600"/>
            <a:ext cx="5562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The scheme is being implemented in 205 selected districts across the country on pilot basis.   It is being implemented through the State </a:t>
            </a:r>
            <a:r>
              <a:rPr lang="en-US" altLang="en-US" sz="1200" dirty="0" err="1">
                <a:cs typeface="Arial" panose="020B0604020202020204" pitchFamily="34" charset="0"/>
              </a:rPr>
              <a:t>Govts</a:t>
            </a:r>
            <a:r>
              <a:rPr lang="en-US" altLang="en-US" sz="1200" dirty="0">
                <a:cs typeface="Arial" panose="020B0604020202020204" pitchFamily="34" charset="0"/>
              </a:rPr>
              <a:t>./UTs with 100 % financial assistance from Central Govt. on all inputs other than nutrition for which 50% is the central assistance.   Anganwadi Centre is the focal point for the delivery of services.</a:t>
            </a:r>
          </a:p>
          <a:p>
            <a:pPr eaLnBrk="1" hangingPunct="1"/>
            <a:endParaRPr lang="en-US" altLang="en-US" sz="1000" dirty="0">
              <a:solidFill>
                <a:srgbClr val="000000"/>
              </a:solidFill>
              <a:latin typeface="Arial" panose="020B0604020202020204" pitchFamily="34" charset="0"/>
              <a:cs typeface="Arial" panose="020B0604020202020204" pitchFamily="34" charset="0"/>
            </a:endParaRPr>
          </a:p>
          <a:p>
            <a:pPr eaLnBrk="1" hangingPunct="1"/>
            <a:endParaRPr lang="en-US" altLang="en-US" sz="1000" dirty="0">
              <a:latin typeface="Arial" panose="020B0604020202020204" pitchFamily="34" charset="0"/>
              <a:cs typeface="Arial" panose="020B0604020202020204" pitchFamily="34" charset="0"/>
            </a:endParaRPr>
          </a:p>
        </p:txBody>
      </p:sp>
      <p:sp>
        <p:nvSpPr>
          <p:cNvPr id="11279" name="TextBox 22"/>
          <p:cNvSpPr txBox="1">
            <a:spLocks noChangeArrowheads="1"/>
          </p:cNvSpPr>
          <p:nvPr/>
        </p:nvSpPr>
        <p:spPr bwMode="auto">
          <a:xfrm>
            <a:off x="1905000" y="3724870"/>
            <a:ext cx="5693764"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smtClean="0">
                <a:cs typeface="Arial" panose="020B0604020202020204" pitchFamily="34" charset="0"/>
              </a:rPr>
              <a:t>Under </a:t>
            </a:r>
            <a:r>
              <a:rPr lang="en-US" altLang="en-US" sz="1200" dirty="0">
                <a:solidFill>
                  <a:srgbClr val="FF6600"/>
                </a:solidFill>
                <a:cs typeface="Arial" panose="020B0604020202020204" pitchFamily="34" charset="0"/>
              </a:rPr>
              <a:t>Nutrition Girls (14-18 years</a:t>
            </a:r>
            <a:r>
              <a:rPr lang="en-US" altLang="en-US" sz="1200" dirty="0">
                <a:cs typeface="Arial" panose="020B0604020202020204" pitchFamily="34" charset="0"/>
              </a:rPr>
              <a:t>) are provided supplementary Nutrition and under </a:t>
            </a:r>
            <a:r>
              <a:rPr lang="en-US" altLang="en-US" sz="1200" dirty="0">
                <a:solidFill>
                  <a:srgbClr val="FF6600"/>
                </a:solidFill>
                <a:cs typeface="Arial" panose="020B0604020202020204" pitchFamily="34" charset="0"/>
              </a:rPr>
              <a:t>Non Nutrition component</a:t>
            </a:r>
            <a:r>
              <a:rPr lang="en-US" altLang="en-US" sz="1200" dirty="0">
                <a:cs typeface="Arial" panose="020B0604020202020204" pitchFamily="34" charset="0"/>
              </a:rPr>
              <a:t>, out of school AGs (11-18 years) are provided IFA Supplementation, Health Check-up and Referral services, </a:t>
            </a:r>
            <a:r>
              <a:rPr lang="en-US" altLang="en-US" sz="1200" dirty="0" err="1">
                <a:cs typeface="Arial" panose="020B0604020202020204" pitchFamily="34" charset="0"/>
              </a:rPr>
              <a:t>Counselling</a:t>
            </a:r>
            <a:r>
              <a:rPr lang="en-US" altLang="en-US" sz="1200" dirty="0">
                <a:cs typeface="Arial" panose="020B0604020202020204" pitchFamily="34" charset="0"/>
              </a:rPr>
              <a:t>/ Guidance on Family Welfare etc. </a:t>
            </a:r>
          </a:p>
          <a:p>
            <a:pPr eaLnBrk="1" hangingPunct="1"/>
            <a:r>
              <a:rPr lang="en-US" altLang="en-US" dirty="0"/>
              <a:t> </a:t>
            </a:r>
          </a:p>
        </p:txBody>
      </p:sp>
      <p:sp>
        <p:nvSpPr>
          <p:cNvPr id="24" name="Text Box 18"/>
          <p:cNvSpPr txBox="1">
            <a:spLocks noChangeArrowheads="1"/>
          </p:cNvSpPr>
          <p:nvPr/>
        </p:nvSpPr>
        <p:spPr bwMode="auto">
          <a:xfrm>
            <a:off x="6934200" y="4419600"/>
            <a:ext cx="33528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7"/>
              </a:rPr>
              <a:t>RGSEAB-</a:t>
            </a:r>
            <a:r>
              <a:rPr lang="en-US" sz="1400" dirty="0" err="1">
                <a:solidFill>
                  <a:schemeClr val="accent3"/>
                </a:solidFill>
                <a:latin typeface="+mn-lt"/>
                <a:cs typeface="Arial" pitchFamily="34" charset="0"/>
                <a:hlinkClick r:id="rId7"/>
              </a:rPr>
              <a:t>Sabla</a:t>
            </a:r>
            <a:r>
              <a:rPr lang="en-US" sz="1400" b="1" dirty="0">
                <a:solidFill>
                  <a:schemeClr val="bg1"/>
                </a:solidFill>
                <a:latin typeface="+mn-lt"/>
                <a:cs typeface="Arial" pitchFamily="34" charset="0"/>
                <a:hlinkClick r:id="rId7"/>
              </a:rPr>
              <a:t> </a:t>
            </a:r>
            <a:r>
              <a:rPr lang="en-US" sz="1400" dirty="0">
                <a:solidFill>
                  <a:srgbClr val="76923C"/>
                </a:solidFill>
                <a:latin typeface="+mn-lt"/>
                <a:cs typeface="Arial" pitchFamily="34" charset="0"/>
                <a:hlinkClick r:id="rId7"/>
              </a:rPr>
              <a:t>Webpage</a:t>
            </a:r>
            <a:endParaRPr lang="en-US" sz="1400" dirty="0">
              <a:solidFill>
                <a:srgbClr val="76923C"/>
              </a:solidFill>
              <a:latin typeface="+mn-lt"/>
              <a:cs typeface="Arial" pitchFamily="34" charset="0"/>
            </a:endParaRPr>
          </a:p>
        </p:txBody>
      </p:sp>
      <p:sp>
        <p:nvSpPr>
          <p:cNvPr id="11281"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11282"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8"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9"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0"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1"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BBBP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4"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
        <p:nvSpPr>
          <p:cNvPr id="25" name="Rounded Rectangle 24"/>
          <p:cNvSpPr/>
          <p:nvPr/>
        </p:nvSpPr>
        <p:spPr>
          <a:xfrm>
            <a:off x="2286000" y="5410200"/>
            <a:ext cx="4876800" cy="60960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just" eaLnBrk="1" hangingPunct="1">
              <a:defRPr/>
            </a:pPr>
            <a:r>
              <a:rPr lang="en-US" altLang="en-US" sz="1400" b="1" dirty="0">
                <a:cs typeface="Arial" charset="0"/>
              </a:rPr>
              <a:t>Nearly 100 </a:t>
            </a:r>
            <a:r>
              <a:rPr lang="en-US" altLang="en-US" sz="1400" b="1" dirty="0" err="1">
                <a:cs typeface="Arial" charset="0"/>
              </a:rPr>
              <a:t>lakh</a:t>
            </a:r>
            <a:r>
              <a:rPr lang="en-US" altLang="en-US" sz="1400" b="1" dirty="0">
                <a:cs typeface="Arial" charset="0"/>
              </a:rPr>
              <a:t> adolescent girls per annum are benefitted under the scheme.</a:t>
            </a:r>
          </a:p>
        </p:txBody>
      </p:sp>
      <p:grpSp>
        <p:nvGrpSpPr>
          <p:cNvPr id="45" name="Group 44"/>
          <p:cNvGrpSpPr/>
          <p:nvPr/>
        </p:nvGrpSpPr>
        <p:grpSpPr>
          <a:xfrm>
            <a:off x="3124200" y="2057400"/>
            <a:ext cx="3505200" cy="1447800"/>
            <a:chOff x="2286000" y="2209800"/>
            <a:chExt cx="3505200" cy="1447800"/>
          </a:xfrm>
        </p:grpSpPr>
        <p:sp>
          <p:nvSpPr>
            <p:cNvPr id="27" name="Oval 26"/>
            <p:cNvSpPr/>
            <p:nvPr/>
          </p:nvSpPr>
          <p:spPr>
            <a:xfrm>
              <a:off x="2286000" y="2895600"/>
              <a:ext cx="1600200" cy="762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b="1" dirty="0" smtClean="0"/>
                <a:t>Nutrition</a:t>
              </a:r>
              <a:endParaRPr lang="en-IN" sz="1600" b="1" dirty="0"/>
            </a:p>
          </p:txBody>
        </p:sp>
        <p:sp>
          <p:nvSpPr>
            <p:cNvPr id="28" name="Oval 27"/>
            <p:cNvSpPr/>
            <p:nvPr/>
          </p:nvSpPr>
          <p:spPr>
            <a:xfrm>
              <a:off x="4267200" y="2895600"/>
              <a:ext cx="1524000" cy="762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b="1" dirty="0" smtClean="0"/>
                <a:t>Non- Nutrition</a:t>
              </a:r>
              <a:endParaRPr lang="en-IN" sz="1600" b="1" dirty="0"/>
            </a:p>
          </p:txBody>
        </p:sp>
        <p:sp>
          <p:nvSpPr>
            <p:cNvPr id="29" name="TextBox 28"/>
            <p:cNvSpPr txBox="1"/>
            <p:nvPr/>
          </p:nvSpPr>
          <p:spPr>
            <a:xfrm>
              <a:off x="2819400" y="2209800"/>
              <a:ext cx="2667000" cy="338554"/>
            </a:xfrm>
            <a:prstGeom prst="rect">
              <a:avLst/>
            </a:prstGeom>
            <a:noFill/>
          </p:spPr>
          <p:txBody>
            <a:bodyPr wrap="square" rtlCol="0">
              <a:spAutoFit/>
            </a:bodyPr>
            <a:lstStyle/>
            <a:p>
              <a:pPr algn="ctr"/>
              <a:r>
                <a:rPr lang="en-IN" sz="1600" b="1" u="sng" dirty="0" smtClean="0">
                  <a:solidFill>
                    <a:srgbClr val="FF6600"/>
                  </a:solidFill>
                </a:rPr>
                <a:t>Major Components</a:t>
              </a:r>
              <a:endParaRPr lang="en-IN" sz="1600" b="1" u="sng" dirty="0">
                <a:solidFill>
                  <a:srgbClr val="FF6600"/>
                </a:solidFill>
              </a:endParaRPr>
            </a:p>
          </p:txBody>
        </p:sp>
        <p:cxnSp>
          <p:nvCxnSpPr>
            <p:cNvPr id="33" name="Straight Arrow Connector 32"/>
            <p:cNvCxnSpPr>
              <a:stCxn id="29" idx="2"/>
              <a:endCxn id="27" idx="0"/>
            </p:cNvCxnSpPr>
            <p:nvPr/>
          </p:nvCxnSpPr>
          <p:spPr>
            <a:xfrm flipH="1">
              <a:off x="3086100" y="2548354"/>
              <a:ext cx="1066800" cy="34724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5" name="Straight Arrow Connector 34"/>
            <p:cNvCxnSpPr>
              <a:stCxn id="29" idx="2"/>
              <a:endCxn id="28" idx="0"/>
            </p:cNvCxnSpPr>
            <p:nvPr/>
          </p:nvCxnSpPr>
          <p:spPr>
            <a:xfrm>
              <a:off x="4152900" y="2548354"/>
              <a:ext cx="876300" cy="34724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spTree>
  </p:cSld>
  <p:clrMapOvr>
    <a:masterClrMapping/>
  </p:clrMapOvr>
  <p:transition spd="slow">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291" name="Group 76"/>
          <p:cNvGrpSpPr>
            <a:grpSpLocks/>
          </p:cNvGrpSpPr>
          <p:nvPr/>
        </p:nvGrpSpPr>
        <p:grpSpPr bwMode="auto">
          <a:xfrm>
            <a:off x="685800" y="0"/>
            <a:ext cx="1570038" cy="6858000"/>
            <a:chOff x="1143" y="360"/>
            <a:chExt cx="2377" cy="15120"/>
          </a:xfrm>
        </p:grpSpPr>
        <p:sp>
          <p:nvSpPr>
            <p:cNvPr id="12312"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313"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314"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315"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316"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r>
              <a:rPr lang="en-US" b="1" dirty="0">
                <a:solidFill>
                  <a:schemeClr val="bg1"/>
                </a:solidFill>
                <a:latin typeface="Arial" pitchFamily="34" charset="0"/>
                <a:cs typeface="Arial" pitchFamily="34" charset="0"/>
              </a:rPr>
              <a:t/>
            </a:r>
            <a:br>
              <a:rPr lang="en-US" b="1" dirty="0">
                <a:solidFill>
                  <a:schemeClr val="bg1"/>
                </a:solidFill>
                <a:latin typeface="Arial" pitchFamily="34" charset="0"/>
                <a:cs typeface="Arial" pitchFamily="34" charset="0"/>
              </a:rPr>
            </a:br>
            <a:r>
              <a:rPr lang="en-US" sz="2400" b="1" dirty="0">
                <a:solidFill>
                  <a:schemeClr val="bg1"/>
                </a:solidFill>
                <a:latin typeface="+mj-lt"/>
                <a:cs typeface="Arial" pitchFamily="34" charset="0"/>
              </a:rPr>
              <a:t>BETI BACHAO BETI PADHAO(BBBP)</a:t>
            </a: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12293"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 name="Picture 7" descr="C:\Documents and Settings\tamic\Desktop\TC999D\TC9990102D-PB\TC9990102-IMG03.jpg"/>
          <p:cNvPicPr/>
          <p:nvPr/>
        </p:nvPicPr>
        <p:blipFill>
          <a:blip r:embed="rId2" cstate="print"/>
          <a:stretch>
            <a:fillRect/>
          </a:stretch>
        </p:blipFill>
        <p:spPr bwMode="auto">
          <a:xfrm>
            <a:off x="7239000" y="5257800"/>
            <a:ext cx="2133600" cy="1828800"/>
          </a:xfrm>
          <a:prstGeom prst="rect">
            <a:avLst/>
          </a:prstGeom>
          <a:ln>
            <a:noFill/>
          </a:ln>
          <a:effectLst>
            <a:softEdge rad="112500"/>
          </a:effectLst>
        </p:spPr>
      </p:pic>
      <p:sp>
        <p:nvSpPr>
          <p:cNvPr id="12295" name="Freeform 5"/>
          <p:cNvSpPr>
            <a:spLocks/>
          </p:cNvSpPr>
          <p:nvPr/>
        </p:nvSpPr>
        <p:spPr bwMode="auto">
          <a:xfrm>
            <a:off x="0" y="5334000"/>
            <a:ext cx="73914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96" name="Text Box 6"/>
          <p:cNvSpPr txBox="1">
            <a:spLocks noChangeArrowheads="1"/>
          </p:cNvSpPr>
          <p:nvPr/>
        </p:nvSpPr>
        <p:spPr bwMode="auto">
          <a:xfrm>
            <a:off x="8153400" y="1219200"/>
            <a:ext cx="1144587"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latin typeface="+mn-lt"/>
                <a:cs typeface="Arial" panose="020B0604020202020204" pitchFamily="34" charset="0"/>
              </a:rPr>
              <a:t>Photo Gallery</a:t>
            </a:r>
          </a:p>
          <a:p>
            <a:pPr eaLnBrk="1" hangingPunct="1">
              <a:lnSpc>
                <a:spcPct val="144000"/>
              </a:lnSpc>
              <a:spcAft>
                <a:spcPts val="1000"/>
              </a:spcAft>
            </a:pPr>
            <a:endParaRPr lang="en-US" altLang="en-US" sz="1100" dirty="0">
              <a:solidFill>
                <a:srgbClr val="FF6600"/>
              </a:solidFill>
              <a:latin typeface="+mn-lt"/>
              <a:cs typeface="Arial" panose="020B0604020202020204" pitchFamily="34" charset="0"/>
            </a:endParaRPr>
          </a:p>
          <a:p>
            <a:pPr eaLnBrk="1" hangingPunct="1">
              <a:lnSpc>
                <a:spcPct val="144000"/>
              </a:lnSpc>
              <a:spcAft>
                <a:spcPts val="1000"/>
              </a:spcAft>
            </a:pPr>
            <a:r>
              <a:rPr lang="en-US" altLang="en-US" sz="1100" dirty="0">
                <a:solidFill>
                  <a:srgbClr val="FF6600"/>
                </a:solidFill>
                <a:latin typeface="+mn-lt"/>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latin typeface="+mn-lt"/>
              <a:cs typeface="Arial" panose="020B0604020202020204" pitchFamily="34" charset="0"/>
            </a:endParaRPr>
          </a:p>
          <a:p>
            <a:pPr eaLnBrk="1" hangingPunct="1">
              <a:lnSpc>
                <a:spcPct val="112000"/>
              </a:lnSpc>
              <a:spcAft>
                <a:spcPts val="1000"/>
              </a:spcAft>
            </a:pPr>
            <a:r>
              <a:rPr lang="en-US" altLang="en-US" sz="1100" dirty="0">
                <a:solidFill>
                  <a:srgbClr val="EF792F"/>
                </a:solidFill>
                <a:latin typeface="+mn-lt"/>
                <a:cs typeface="Arial" panose="020B0604020202020204" pitchFamily="34" charset="0"/>
              </a:rPr>
              <a:t>Achievements</a:t>
            </a:r>
          </a:p>
        </p:txBody>
      </p:sp>
      <p:sp>
        <p:nvSpPr>
          <p:cNvPr id="12297" name="Text Box 8"/>
          <p:cNvSpPr txBox="1">
            <a:spLocks noChangeArrowheads="1"/>
          </p:cNvSpPr>
          <p:nvPr/>
        </p:nvSpPr>
        <p:spPr bwMode="auto">
          <a:xfrm>
            <a:off x="1752600" y="1295400"/>
            <a:ext cx="46482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12000"/>
              </a:lnSpc>
              <a:spcAft>
                <a:spcPts val="1000"/>
              </a:spcAft>
            </a:pPr>
            <a:endParaRPr lang="en-US" altLang="en-US" sz="1400" b="1">
              <a:solidFill>
                <a:srgbClr val="E36C0A"/>
              </a:solidFill>
              <a:latin typeface="Arial" panose="020B0604020202020204" pitchFamily="34" charset="0"/>
              <a:cs typeface="Arial" panose="020B0604020202020204" pitchFamily="34" charset="0"/>
            </a:endParaRPr>
          </a:p>
        </p:txBody>
      </p:sp>
      <p:sp>
        <p:nvSpPr>
          <p:cNvPr id="12298" name="Text Box 9"/>
          <p:cNvSpPr txBox="1">
            <a:spLocks noChangeArrowheads="1"/>
          </p:cNvSpPr>
          <p:nvPr/>
        </p:nvSpPr>
        <p:spPr bwMode="auto">
          <a:xfrm>
            <a:off x="2057400" y="2209800"/>
            <a:ext cx="25908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400" b="1" u="sng" dirty="0">
                <a:solidFill>
                  <a:srgbClr val="FF6600"/>
                </a:solidFill>
                <a:cs typeface="Arial" panose="020B0604020202020204" pitchFamily="34" charset="0"/>
              </a:rPr>
              <a:t>OBJECTIVES:</a:t>
            </a:r>
          </a:p>
          <a:p>
            <a:pPr algn="just" eaLnBrk="1" hangingPunct="1">
              <a:buFont typeface="Arial" panose="020B0604020202020204" pitchFamily="34" charset="0"/>
              <a:buChar char="•"/>
            </a:pPr>
            <a:r>
              <a:rPr lang="en-US" altLang="en-US" sz="1400" dirty="0">
                <a:cs typeface="Arial" panose="020B0604020202020204" pitchFamily="34" charset="0"/>
              </a:rPr>
              <a:t>Prevent gender biased sex selective elimination</a:t>
            </a:r>
          </a:p>
          <a:p>
            <a:pPr algn="just" eaLnBrk="1" hangingPunct="1">
              <a:buFont typeface="Arial" panose="020B0604020202020204" pitchFamily="34" charset="0"/>
              <a:buChar char="•"/>
            </a:pPr>
            <a:r>
              <a:rPr lang="en-US" altLang="en-US" sz="1400" dirty="0">
                <a:cs typeface="Arial" panose="020B0604020202020204" pitchFamily="34" charset="0"/>
              </a:rPr>
              <a:t>Ensure survival &amp; protection of the girl child</a:t>
            </a:r>
          </a:p>
          <a:p>
            <a:pPr algn="just" eaLnBrk="1" hangingPunct="1">
              <a:buFont typeface="Arial" panose="020B0604020202020204" pitchFamily="34" charset="0"/>
              <a:buChar char="•"/>
            </a:pPr>
            <a:r>
              <a:rPr lang="en-US" altLang="en-US" sz="1400" dirty="0">
                <a:cs typeface="Arial" panose="020B0604020202020204" pitchFamily="34" charset="0"/>
              </a:rPr>
              <a:t>Ensure education of the girl child</a:t>
            </a: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pic>
        <p:nvPicPr>
          <p:cNvPr id="12299"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77138" y="18288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0"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45400" y="2819400"/>
            <a:ext cx="3381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01"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5692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02" name="Text Box 47"/>
          <p:cNvSpPr txBox="1">
            <a:spLocks noChangeArrowheads="1"/>
          </p:cNvSpPr>
          <p:nvPr/>
        </p:nvSpPr>
        <p:spPr bwMode="auto">
          <a:xfrm>
            <a:off x="4876800" y="2209800"/>
            <a:ext cx="2536836"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400" b="1" u="sng" dirty="0">
                <a:solidFill>
                  <a:srgbClr val="FF6600"/>
                </a:solidFill>
                <a:cs typeface="Arial" panose="020B0604020202020204" pitchFamily="34" charset="0"/>
              </a:rPr>
              <a:t>DISTRICTS IDENTIFIED:</a:t>
            </a:r>
            <a:endParaRPr lang="en-IN" altLang="en-US" sz="1400" u="sng" dirty="0">
              <a:solidFill>
                <a:srgbClr val="FF6600"/>
              </a:solidFill>
              <a:cs typeface="Arial" panose="020B0604020202020204" pitchFamily="34" charset="0"/>
            </a:endParaRPr>
          </a:p>
          <a:p>
            <a:pPr algn="just" eaLnBrk="1" hangingPunct="1"/>
            <a:r>
              <a:rPr lang="en-IN" altLang="en-US" sz="1400" dirty="0">
                <a:solidFill>
                  <a:srgbClr val="000000"/>
                </a:solidFill>
                <a:cs typeface="Arial" panose="020B0604020202020204" pitchFamily="34" charset="0"/>
              </a:rPr>
              <a:t>The 100 districts have been identified on the basis of low Child Sex Ratio as per Census 2011 covering all States/UTs as a pilot with at least one district in each state. </a:t>
            </a:r>
            <a:endParaRPr lang="en-IN" altLang="en-US" sz="1400" b="1" dirty="0">
              <a:solidFill>
                <a:srgbClr val="000000"/>
              </a:solidFill>
              <a:cs typeface="Arial" panose="020B0604020202020204" pitchFamily="34" charset="0"/>
            </a:endParaRPr>
          </a:p>
          <a:p>
            <a:pPr eaLnBrk="1" hangingPunct="1">
              <a:lnSpc>
                <a:spcPct val="112000"/>
              </a:lnSpc>
              <a:spcAft>
                <a:spcPts val="1000"/>
              </a:spcAft>
            </a:pPr>
            <a:endParaRPr lang="en-IN" altLang="en-US" sz="800" dirty="0">
              <a:solidFill>
                <a:srgbClr val="2E364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12303" name="Text Box 50"/>
          <p:cNvSpPr txBox="1">
            <a:spLocks noChangeArrowheads="1"/>
          </p:cNvSpPr>
          <p:nvPr/>
        </p:nvSpPr>
        <p:spPr bwMode="auto">
          <a:xfrm>
            <a:off x="2057399" y="1143000"/>
            <a:ext cx="5334001"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spcAft>
                <a:spcPts val="1000"/>
              </a:spcAft>
            </a:pPr>
            <a:r>
              <a:rPr lang="en-IN" altLang="en-US" sz="1400" b="1" dirty="0">
                <a:solidFill>
                  <a:srgbClr val="FF6600"/>
                </a:solidFill>
                <a:cs typeface="Arial" panose="020B0604020202020204" pitchFamily="34" charset="0"/>
              </a:rPr>
              <a:t>The scheme</a:t>
            </a:r>
            <a:r>
              <a:rPr lang="en-IN" altLang="en-US" sz="1400" dirty="0">
                <a:solidFill>
                  <a:srgbClr val="FABF8F"/>
                </a:solidFill>
                <a:cs typeface="Arial" panose="020B0604020202020204" pitchFamily="34" charset="0"/>
              </a:rPr>
              <a:t> </a:t>
            </a:r>
            <a:r>
              <a:rPr lang="en-IN" altLang="en-US" sz="1400" dirty="0">
                <a:solidFill>
                  <a:srgbClr val="000000"/>
                </a:solidFill>
                <a:cs typeface="Arial" panose="020B0604020202020204" pitchFamily="34" charset="0"/>
              </a:rPr>
              <a:t>aims to address the issue of Child Sex ratio (CSR) through a National level strategy focusing on mass campaign for improving CSR and promote education in 100 gender critical districts through multi-</a:t>
            </a:r>
            <a:r>
              <a:rPr lang="en-IN" altLang="en-US" sz="1400" dirty="0" err="1">
                <a:solidFill>
                  <a:srgbClr val="000000"/>
                </a:solidFill>
                <a:cs typeface="Arial" panose="020B0604020202020204" pitchFamily="34" charset="0"/>
              </a:rPr>
              <a:t>sectoral</a:t>
            </a:r>
            <a:r>
              <a:rPr lang="en-IN" altLang="en-US" sz="1400" dirty="0">
                <a:solidFill>
                  <a:srgbClr val="000000"/>
                </a:solidFill>
                <a:cs typeface="Arial" panose="020B0604020202020204" pitchFamily="34" charset="0"/>
              </a:rPr>
              <a:t> action.</a:t>
            </a:r>
          </a:p>
          <a:p>
            <a:pPr algn="just" eaLnBrk="1" hangingPunct="1">
              <a:lnSpc>
                <a:spcPct val="144000"/>
              </a:lnSpc>
              <a:spcAft>
                <a:spcPts val="1000"/>
              </a:spcAft>
            </a:pPr>
            <a:endParaRPr lang="en-IN" altLang="en-US" sz="1200" dirty="0">
              <a:solidFill>
                <a:srgbClr val="676767"/>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12304" name="Text Box 51"/>
          <p:cNvSpPr txBox="1">
            <a:spLocks noChangeArrowheads="1"/>
          </p:cNvSpPr>
          <p:nvPr/>
        </p:nvSpPr>
        <p:spPr bwMode="auto">
          <a:xfrm>
            <a:off x="4264025" y="1938338"/>
            <a:ext cx="3355975" cy="210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Arial" panose="020B0604020202020204" pitchFamily="34" charset="0"/>
              <a:cs typeface="Arial" panose="020B0604020202020204" pitchFamily="34" charset="0"/>
            </a:endParaRPr>
          </a:p>
        </p:txBody>
      </p:sp>
      <p:sp>
        <p:nvSpPr>
          <p:cNvPr id="12305" name="Text Box 52"/>
          <p:cNvSpPr txBox="1">
            <a:spLocks noChangeArrowheads="1"/>
          </p:cNvSpPr>
          <p:nvPr/>
        </p:nvSpPr>
        <p:spPr bwMode="auto">
          <a:xfrm>
            <a:off x="0" y="6132513"/>
            <a:ext cx="6781800" cy="87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000"/>
              </a:spcAft>
            </a:pPr>
            <a:r>
              <a:rPr lang="en-IN" altLang="en-US" sz="2000" b="1" dirty="0">
                <a:solidFill>
                  <a:schemeClr val="bg1"/>
                </a:solidFill>
                <a:latin typeface="Arial" panose="020B0604020202020204" pitchFamily="34" charset="0"/>
                <a:cs typeface="Arial" panose="020B0604020202020204" pitchFamily="34" charset="0"/>
              </a:rPr>
              <a:t>Our Goal:</a:t>
            </a:r>
            <a:r>
              <a:rPr lang="en-IN" altLang="en-US" sz="2000" dirty="0">
                <a:solidFill>
                  <a:schemeClr val="bg1"/>
                </a:solidFill>
                <a:latin typeface="Arial" panose="020B0604020202020204" pitchFamily="34" charset="0"/>
                <a:cs typeface="Arial" panose="020B0604020202020204" pitchFamily="34" charset="0"/>
              </a:rPr>
              <a:t> Celebrate the Girl Child &amp; Enable her Education</a:t>
            </a:r>
            <a:endParaRPr lang="en-US" altLang="en-US" sz="1200" dirty="0">
              <a:solidFill>
                <a:schemeClr val="bg1"/>
              </a:solidFill>
              <a:latin typeface="Arial" panose="020B0604020202020204" pitchFamily="34" charset="0"/>
              <a:cs typeface="Arial" panose="020B0604020202020204" pitchFamily="34" charset="0"/>
            </a:endParaRPr>
          </a:p>
        </p:txBody>
      </p:sp>
      <p:sp>
        <p:nvSpPr>
          <p:cNvPr id="12306" name="Text Box 55"/>
          <p:cNvSpPr txBox="1">
            <a:spLocks noChangeArrowheads="1"/>
          </p:cNvSpPr>
          <p:nvPr/>
        </p:nvSpPr>
        <p:spPr bwMode="auto">
          <a:xfrm>
            <a:off x="2057400" y="3886200"/>
            <a:ext cx="5334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400" b="1" u="sng" dirty="0">
                <a:solidFill>
                  <a:srgbClr val="FF6600"/>
                </a:solidFill>
                <a:cs typeface="Arial" panose="020B0604020202020204" pitchFamily="34" charset="0"/>
              </a:rPr>
              <a:t>COMPONENTS: </a:t>
            </a:r>
          </a:p>
          <a:p>
            <a:pPr lvl="1" algn="just" eaLnBrk="1" hangingPunct="1">
              <a:buFont typeface="Arial" panose="020B0604020202020204" pitchFamily="34" charset="0"/>
              <a:buChar char="•"/>
            </a:pPr>
            <a:r>
              <a:rPr lang="en-US" altLang="en-US" sz="1400" dirty="0">
                <a:cs typeface="Arial" panose="020B0604020202020204" pitchFamily="34" charset="0"/>
              </a:rPr>
              <a:t>Mass Communication Campaign on </a:t>
            </a:r>
            <a:r>
              <a:rPr lang="en-US" altLang="en-US" sz="1400" dirty="0" err="1">
                <a:cs typeface="Arial" panose="020B0604020202020204" pitchFamily="34" charset="0"/>
              </a:rPr>
              <a:t>Beti</a:t>
            </a:r>
            <a:r>
              <a:rPr lang="en-US" altLang="en-US" sz="1400" dirty="0">
                <a:cs typeface="Arial" panose="020B0604020202020204" pitchFamily="34" charset="0"/>
              </a:rPr>
              <a:t> </a:t>
            </a:r>
            <a:r>
              <a:rPr lang="en-US" altLang="en-US" sz="1400" dirty="0" err="1">
                <a:cs typeface="Arial" panose="020B0604020202020204" pitchFamily="34" charset="0"/>
              </a:rPr>
              <a:t>Bachao-Beti</a:t>
            </a:r>
            <a:r>
              <a:rPr lang="en-US" altLang="en-US" sz="1400" dirty="0">
                <a:cs typeface="Arial" panose="020B0604020202020204" pitchFamily="34" charset="0"/>
              </a:rPr>
              <a:t> </a:t>
            </a:r>
            <a:r>
              <a:rPr lang="en-US" altLang="en-US" sz="1400" dirty="0" err="1">
                <a:cs typeface="Arial" panose="020B0604020202020204" pitchFamily="34" charset="0"/>
              </a:rPr>
              <a:t>Padhao</a:t>
            </a:r>
            <a:r>
              <a:rPr lang="en-US" altLang="en-US" sz="1400" dirty="0">
                <a:cs typeface="Arial" panose="020B0604020202020204" pitchFamily="34" charset="0"/>
              </a:rPr>
              <a:t>.</a:t>
            </a:r>
          </a:p>
          <a:p>
            <a:pPr lvl="1" algn="just" eaLnBrk="1" hangingPunct="1">
              <a:buFont typeface="Arial" panose="020B0604020202020204" pitchFamily="34" charset="0"/>
              <a:buChar char="•"/>
            </a:pPr>
            <a:r>
              <a:rPr lang="en-US" altLang="en-US" sz="1400" dirty="0">
                <a:cs typeface="Arial" panose="020B0604020202020204" pitchFamily="34" charset="0"/>
              </a:rPr>
              <a:t>Multi-</a:t>
            </a:r>
            <a:r>
              <a:rPr lang="en-US" altLang="en-US" sz="1400" dirty="0" err="1">
                <a:cs typeface="Arial" panose="020B0604020202020204" pitchFamily="34" charset="0"/>
              </a:rPr>
              <a:t>Sectoral</a:t>
            </a:r>
            <a:r>
              <a:rPr lang="en-US" altLang="en-US" sz="1400" dirty="0">
                <a:cs typeface="Arial" panose="020B0604020202020204" pitchFamily="34" charset="0"/>
              </a:rPr>
              <a:t> interventions in 100 Gender Critical Districts covering all States/UTs low on CSR.</a:t>
            </a:r>
          </a:p>
          <a:p>
            <a:pPr algn="just" eaLnBrk="1" hangingPunct="1">
              <a:lnSpc>
                <a:spcPct val="112000"/>
              </a:lnSpc>
              <a:spcAft>
                <a:spcPts val="1000"/>
              </a:spcAft>
            </a:pPr>
            <a:r>
              <a:rPr lang="en-IN" altLang="en-US" sz="1100" dirty="0">
                <a:solidFill>
                  <a:srgbClr val="676767"/>
                </a:solidFill>
                <a:cs typeface="Arial" panose="020B0604020202020204" pitchFamily="34" charset="0"/>
              </a:rPr>
              <a:t/>
            </a:r>
            <a:br>
              <a:rPr lang="en-IN" altLang="en-US" sz="1100" dirty="0">
                <a:solidFill>
                  <a:srgbClr val="676767"/>
                </a:solidFill>
                <a:cs typeface="Arial" panose="020B0604020202020204" pitchFamily="34" charset="0"/>
              </a:rPr>
            </a:br>
            <a:endParaRPr lang="en-US" altLang="en-US" dirty="0">
              <a:latin typeface="Arial" panose="020B0604020202020204" pitchFamily="34" charset="0"/>
              <a:cs typeface="Arial" panose="020B0604020202020204" pitchFamily="34" charset="0"/>
            </a:endParaRPr>
          </a:p>
        </p:txBody>
      </p:sp>
      <p:sp>
        <p:nvSpPr>
          <p:cNvPr id="12307" name="Text Box 55"/>
          <p:cNvSpPr txBox="1">
            <a:spLocks noChangeArrowheads="1"/>
          </p:cNvSpPr>
          <p:nvPr/>
        </p:nvSpPr>
        <p:spPr bwMode="auto">
          <a:xfrm>
            <a:off x="1752600" y="5181600"/>
            <a:ext cx="56388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lvl="1" algn="just" eaLnBrk="1" hangingPunct="1"/>
            <a:r>
              <a:rPr lang="en-IN" altLang="en-US" sz="1200">
                <a:solidFill>
                  <a:srgbClr val="548DD4"/>
                </a:solidFill>
                <a:cs typeface="Arial" panose="020B0604020202020204" pitchFamily="34" charset="0"/>
              </a:rPr>
              <a:t>||Email id: pmubbbp@gmail.com || Contact No: 011-23381537||</a:t>
            </a:r>
            <a:endParaRPr lang="en-US" altLang="en-US" sz="1200">
              <a:latin typeface="Arial" panose="020B0604020202020204" pitchFamily="34" charset="0"/>
              <a:cs typeface="Arial" panose="020B0604020202020204" pitchFamily="34" charset="0"/>
            </a:endParaRPr>
          </a:p>
          <a:p>
            <a:pPr lvl="1" algn="just" eaLnBrk="1" hangingPunct="1">
              <a:buFont typeface="Arial" panose="020B0604020202020204" pitchFamily="34" charset="0"/>
              <a:buChar char="•"/>
            </a:pPr>
            <a:endParaRPr lang="en-US" altLang="en-US" sz="1400">
              <a:cs typeface="Arial" panose="020B0604020202020204" pitchFamily="34" charset="0"/>
            </a:endParaRPr>
          </a:p>
          <a:p>
            <a:pPr algn="just" eaLnBrk="1" hangingPunct="1">
              <a:lnSpc>
                <a:spcPct val="112000"/>
              </a:lnSpc>
              <a:spcAft>
                <a:spcPts val="1000"/>
              </a:spcAft>
            </a:pPr>
            <a:r>
              <a:rPr lang="en-IN" altLang="en-US" sz="1100">
                <a:solidFill>
                  <a:srgbClr val="676767"/>
                </a:solidFill>
                <a:cs typeface="Arial" panose="020B0604020202020204" pitchFamily="34" charset="0"/>
              </a:rPr>
              <a:t/>
            </a:r>
            <a:br>
              <a:rPr lang="en-IN" altLang="en-US" sz="1100">
                <a:solidFill>
                  <a:srgbClr val="676767"/>
                </a:solidFill>
                <a:cs typeface="Arial" panose="020B0604020202020204" pitchFamily="34" charset="0"/>
              </a:rPr>
            </a:br>
            <a:endParaRPr lang="en-US" altLang="en-US">
              <a:latin typeface="Arial" panose="020B0604020202020204" pitchFamily="34" charset="0"/>
              <a:cs typeface="Arial" panose="020B0604020202020204" pitchFamily="34" charset="0"/>
            </a:endParaRPr>
          </a:p>
        </p:txBody>
      </p:sp>
      <p:pic>
        <p:nvPicPr>
          <p:cNvPr id="12308" name="Picture 33" descr="C:\Documents and Settings\tamic\Desktop\TC999D\TC9990102D-PB\TC9990102-IMG03.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8153400" y="0"/>
            <a:ext cx="990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pic>
        <p:nvPicPr>
          <p:cNvPr id="12309" name="Picture 19" descr="H:\stakshi\website-bbbp\nmew\icons\my-gov-india-logo.jpg">
            <a:hlinkClick r:id="rId7"/>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626032" y="4191001"/>
            <a:ext cx="1517968"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0" name="Picture 20" descr="H:\stakshi\website-bbbp\nmew\icons\youtube.jpg">
            <a:hlinkClick r:id="rId9"/>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620000" y="3495675"/>
            <a:ext cx="1498600" cy="524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11"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11"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4"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5"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6"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7" action="ppaction://hlinksldjump"/>
              </a:rPr>
              <a:t>NMEW</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3315" name="Group 76"/>
          <p:cNvGrpSpPr>
            <a:grpSpLocks/>
          </p:cNvGrpSpPr>
          <p:nvPr/>
        </p:nvGrpSpPr>
        <p:grpSpPr bwMode="auto">
          <a:xfrm>
            <a:off x="685800" y="0"/>
            <a:ext cx="1570038" cy="6858000"/>
            <a:chOff x="1143" y="360"/>
            <a:chExt cx="2377" cy="15120"/>
          </a:xfrm>
        </p:grpSpPr>
        <p:sp>
          <p:nvSpPr>
            <p:cNvPr id="13331"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332"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333"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334"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335"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IN" sz="2000" b="1" dirty="0">
                <a:solidFill>
                  <a:schemeClr val="bg1"/>
                </a:solidFill>
                <a:latin typeface="+mn-lt"/>
              </a:rPr>
              <a:t>National Mission for Empowerment of Women (NMEW)</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13317"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319"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13321" name="Text Box 6"/>
          <p:cNvSpPr txBox="1">
            <a:spLocks noChangeArrowheads="1"/>
          </p:cNvSpPr>
          <p:nvPr/>
        </p:nvSpPr>
        <p:spPr bwMode="auto">
          <a:xfrm>
            <a:off x="8077200" y="1219200"/>
            <a:ext cx="10668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hlinkClick r:id="rId3"/>
              </a:rPr>
              <a:t>Photo Gallery</a:t>
            </a:r>
            <a:endParaRPr lang="en-US" altLang="en-US" sz="1100" dirty="0">
              <a:solidFill>
                <a:srgbClr val="FF6600"/>
              </a:solidFill>
              <a:cs typeface="Arial" panose="020B0604020202020204" pitchFamily="34" charset="0"/>
            </a:endParaRP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hlinkClick r:id="rId4" action="ppaction://hlinkfile"/>
              </a:rPr>
              <a:t>Achievements</a:t>
            </a:r>
            <a:endParaRPr lang="en-US" altLang="en-US" sz="1100" dirty="0">
              <a:solidFill>
                <a:srgbClr val="EF792F"/>
              </a:solidFill>
              <a:cs typeface="Arial" panose="020B0604020202020204" pitchFamily="34" charset="0"/>
            </a:endParaRPr>
          </a:p>
        </p:txBody>
      </p:sp>
      <p:pic>
        <p:nvPicPr>
          <p:cNvPr id="13322"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279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3" name="Picture 1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612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4" name="Picture 1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6200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70104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8"/>
              </a:rPr>
              <a:t>NMEW </a:t>
            </a:r>
            <a:r>
              <a:rPr lang="en-US" sz="1400" dirty="0" err="1">
                <a:solidFill>
                  <a:schemeClr val="accent3"/>
                </a:solidFill>
                <a:latin typeface="+mn-lt"/>
                <a:cs typeface="Arial" pitchFamily="34" charset="0"/>
                <a:hlinkClick r:id="rId8"/>
              </a:rPr>
              <a:t>Webportal</a:t>
            </a:r>
            <a:endParaRPr lang="en-US" sz="1400" dirty="0">
              <a:solidFill>
                <a:schemeClr val="accent3"/>
              </a:solidFill>
              <a:latin typeface="+mn-lt"/>
              <a:cs typeface="Arial" pitchFamily="34" charset="0"/>
            </a:endParaRPr>
          </a:p>
        </p:txBody>
      </p:sp>
      <p:sp>
        <p:nvSpPr>
          <p:cNvPr id="13326"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13327"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13328" name="Text Box 4"/>
          <p:cNvSpPr txBox="1">
            <a:spLocks noChangeArrowheads="1"/>
          </p:cNvSpPr>
          <p:nvPr/>
        </p:nvSpPr>
        <p:spPr bwMode="auto">
          <a:xfrm>
            <a:off x="1981200" y="1143000"/>
            <a:ext cx="5486400"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200" b="1" dirty="0">
                <a:solidFill>
                  <a:srgbClr val="FF6600"/>
                </a:solidFill>
              </a:rPr>
              <a:t>The National Mission for Empowerment of </a:t>
            </a:r>
            <a:r>
              <a:rPr lang="en-IN" altLang="en-US" sz="1200" dirty="0">
                <a:solidFill>
                  <a:srgbClr val="FF6600"/>
                </a:solidFill>
              </a:rPr>
              <a:t>Women (NMEW) </a:t>
            </a:r>
            <a:r>
              <a:rPr lang="en-IN" altLang="en-US" sz="1200" dirty="0"/>
              <a:t>was launched by the Government of India(</a:t>
            </a:r>
            <a:r>
              <a:rPr lang="en-IN" altLang="en-US" sz="1200" dirty="0" err="1"/>
              <a:t>GoI</a:t>
            </a:r>
            <a:r>
              <a:rPr lang="en-IN" altLang="en-US" sz="1200" dirty="0"/>
              <a:t>) on International Women’s Day in 2010 with the aim to strengthen overall processes that promote all-round Development of women.</a:t>
            </a:r>
          </a:p>
          <a:p>
            <a:pPr algn="just" eaLnBrk="1" hangingPunct="1"/>
            <a:r>
              <a:rPr lang="en-IN" altLang="en-US" sz="1200" dirty="0"/>
              <a:t>It has the mandate to strengthen the inter-sector convergence; facilitate the process of coordinating all the women’s welfare and socio-economic development programmes across ministries and departments.  </a:t>
            </a:r>
          </a:p>
          <a:p>
            <a:pPr algn="just" eaLnBrk="1" hangingPunct="1"/>
            <a:r>
              <a:rPr lang="en-IN" altLang="en-US" sz="1200" dirty="0"/>
              <a:t>The Mission aims to provide a single window service for all programmes run by the Government for Women under aegis of various Central Ministries</a:t>
            </a:r>
            <a:r>
              <a:rPr lang="en-IN" altLang="en-US" sz="1200" dirty="0" smtClean="0"/>
              <a:t>.</a:t>
            </a:r>
          </a:p>
          <a:p>
            <a:pPr algn="just" eaLnBrk="1" hangingPunct="1"/>
            <a:endParaRPr lang="en-IN" altLang="en-US" sz="1200" dirty="0"/>
          </a:p>
          <a:p>
            <a:pPr algn="just" eaLnBrk="1" hangingPunct="1"/>
            <a:r>
              <a:rPr lang="en-IN" altLang="en-US" sz="1200" b="1" dirty="0">
                <a:solidFill>
                  <a:srgbClr val="FF6600"/>
                </a:solidFill>
              </a:rPr>
              <a:t>The</a:t>
            </a:r>
            <a:r>
              <a:rPr lang="en-IN" altLang="en-US" sz="1200" dirty="0"/>
              <a:t> </a:t>
            </a:r>
            <a:r>
              <a:rPr lang="en-IN" altLang="en-US" sz="1200" b="1" dirty="0">
                <a:solidFill>
                  <a:srgbClr val="FF6600"/>
                </a:solidFill>
              </a:rPr>
              <a:t>National Resource </a:t>
            </a:r>
            <a:r>
              <a:rPr lang="en-IN" altLang="en-US" sz="1200" b="1" dirty="0" err="1">
                <a:solidFill>
                  <a:srgbClr val="FF6600"/>
                </a:solidFill>
              </a:rPr>
              <a:t>Center</a:t>
            </a:r>
            <a:r>
              <a:rPr lang="en-IN" altLang="en-US" sz="1200" b="1" dirty="0">
                <a:solidFill>
                  <a:srgbClr val="FF6600"/>
                </a:solidFill>
              </a:rPr>
              <a:t> for Women </a:t>
            </a:r>
            <a:r>
              <a:rPr lang="en-IN" altLang="en-US" sz="1200" dirty="0"/>
              <a:t>has been set up which functions as a national convergence </a:t>
            </a:r>
            <a:r>
              <a:rPr lang="en-IN" altLang="en-US" sz="1200" dirty="0" err="1"/>
              <a:t>center</a:t>
            </a:r>
            <a:r>
              <a:rPr lang="en-IN" altLang="en-US" sz="1200" dirty="0"/>
              <a:t> for all schemes and programmes for women. It acts as a central repository of knowledge, information, research and data on all gender related issues and is the main body servicing the National and State Mission Authority.</a:t>
            </a:r>
          </a:p>
          <a:p>
            <a:pPr algn="just" eaLnBrk="1" hangingPunct="1"/>
            <a:endParaRPr lang="en-IN" altLang="en-US" sz="1200" dirty="0"/>
          </a:p>
          <a:p>
            <a:pPr algn="just" eaLnBrk="1" hangingPunct="1"/>
            <a:r>
              <a:rPr lang="en-US" altLang="en-US" sz="1200" dirty="0"/>
              <a:t> </a:t>
            </a:r>
            <a:r>
              <a:rPr lang="en-US" altLang="en-US" sz="1200" b="1" dirty="0" err="1">
                <a:solidFill>
                  <a:srgbClr val="FF6600"/>
                </a:solidFill>
              </a:rPr>
              <a:t>Poorna</a:t>
            </a:r>
            <a:r>
              <a:rPr lang="en-US" altLang="en-US" sz="1200" b="1" dirty="0">
                <a:solidFill>
                  <a:srgbClr val="FF6600"/>
                </a:solidFill>
              </a:rPr>
              <a:t> </a:t>
            </a:r>
            <a:r>
              <a:rPr lang="en-US" altLang="en-US" sz="1200" b="1" dirty="0" err="1">
                <a:solidFill>
                  <a:srgbClr val="FF6600"/>
                </a:solidFill>
              </a:rPr>
              <a:t>Shakti</a:t>
            </a:r>
            <a:r>
              <a:rPr lang="en-US" altLang="en-US" sz="1200" b="1" dirty="0">
                <a:solidFill>
                  <a:srgbClr val="FF6600"/>
                </a:solidFill>
              </a:rPr>
              <a:t> Kendra (PSK) </a:t>
            </a:r>
            <a:r>
              <a:rPr lang="en-US" altLang="en-US" sz="1200" dirty="0"/>
              <a:t>is a model dedicated to helping women access the benefits made available to them through various government </a:t>
            </a:r>
            <a:r>
              <a:rPr lang="en-US" altLang="en-US" sz="1200" dirty="0" err="1"/>
              <a:t>programmes</a:t>
            </a:r>
            <a:r>
              <a:rPr lang="en-US" altLang="en-US" sz="1200" dirty="0"/>
              <a:t>. Village coordinators at the </a:t>
            </a:r>
            <a:r>
              <a:rPr lang="en-US" altLang="en-US" sz="1200" dirty="0" err="1"/>
              <a:t>Kendras</a:t>
            </a:r>
            <a:r>
              <a:rPr lang="en-US" altLang="en-US" sz="1200" dirty="0"/>
              <a:t> would reach out to the women with the motto “HUM SUNENGE NAARI KI BAAT!”  PSKs are operational in three districts in Rajasthan (</a:t>
            </a:r>
            <a:r>
              <a:rPr lang="en-US" altLang="en-US" sz="1200" dirty="0" err="1"/>
              <a:t>Pali</a:t>
            </a:r>
            <a:r>
              <a:rPr lang="en-US" altLang="en-US" sz="1200" dirty="0"/>
              <a:t>), Assam (</a:t>
            </a:r>
            <a:r>
              <a:rPr lang="en-US" altLang="en-US" sz="1200" dirty="0" err="1"/>
              <a:t>kamrup</a:t>
            </a:r>
            <a:r>
              <a:rPr lang="en-US" altLang="en-US" sz="1200" dirty="0"/>
              <a:t> Metropolitan) and Meghalaya (</a:t>
            </a:r>
            <a:r>
              <a:rPr lang="en-US" altLang="en-US" sz="1200" dirty="0" err="1"/>
              <a:t>Jaintia</a:t>
            </a:r>
            <a:r>
              <a:rPr lang="en-US" altLang="en-US" sz="1200" dirty="0"/>
              <a:t> Hills). 19 more districts have also been approved for implementation of PSKs</a:t>
            </a:r>
            <a:endParaRPr lang="en-IN" altLang="en-US" sz="1200" dirty="0"/>
          </a:p>
          <a:p>
            <a:pPr algn="just" eaLnBrk="1" hangingPunct="1"/>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13329" name="Picture 27" descr="cropd-01.jpg"/>
          <p:cNvPicPr>
            <a:picLocks noChangeAspect="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8001000" y="0"/>
            <a:ext cx="1143000" cy="114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0" name="Text Box 7"/>
          <p:cNvSpPr txBox="1">
            <a:spLocks noChangeArrowheads="1"/>
          </p:cNvSpPr>
          <p:nvPr/>
        </p:nvSpPr>
        <p:spPr bwMode="auto">
          <a:xfrm>
            <a:off x="304800" y="2057400"/>
            <a:ext cx="16002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lnSpc>
                <a:spcPct val="150000"/>
              </a:lnSpc>
              <a:buFont typeface="Wingdings" panose="05000000000000000000" pitchFamily="2" charset="2"/>
              <a:buChar char="Ø"/>
            </a:pPr>
            <a:r>
              <a:rPr lang="en-US" altLang="en-US" sz="1200" b="1" dirty="0">
                <a:hlinkClick r:id="rId10" action="ppaction://hlinksldjump"/>
              </a:rPr>
              <a:t>SWADHAR</a:t>
            </a:r>
            <a:r>
              <a:rPr lang="en-US" altLang="en-US" sz="1200" b="1" dirty="0"/>
              <a:t>  </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1" action="ppaction://hlinksldjump"/>
              </a:rPr>
              <a:t>WWH</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2" action="ppaction://hlinksldjump"/>
              </a:rPr>
              <a:t>STEP</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3" action="ppaction://hlinksldjump"/>
              </a:rPr>
              <a:t>UJJAWALA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4" action="ppaction://hlinksldjump"/>
              </a:rPr>
              <a:t>IGMSY</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5" action="ppaction://hlinksldjump"/>
              </a:rPr>
              <a:t>SABLA</a:t>
            </a:r>
            <a:endParaRPr lang="en-IN" altLang="en-US" sz="1200" b="1" dirty="0"/>
          </a:p>
          <a:p>
            <a:pPr eaLnBrk="1" fontAlgn="t" hangingPunct="1">
              <a:lnSpc>
                <a:spcPct val="150000"/>
              </a:lnSpc>
              <a:buFont typeface="Wingdings" panose="05000000000000000000" pitchFamily="2" charset="2"/>
              <a:buChar char="Ø"/>
            </a:pPr>
            <a:r>
              <a:rPr lang="en-US" altLang="en-US" sz="1200" b="1" dirty="0">
                <a:hlinkClick r:id="rId16" action="ppaction://hlinksldjump"/>
              </a:rPr>
              <a:t>BBBP</a:t>
            </a:r>
            <a:endParaRPr lang="en-IN" altLang="en-US" sz="1200" b="1" dirty="0"/>
          </a:p>
          <a:p>
            <a:pPr eaLnBrk="1" hangingPunct="1">
              <a:lnSpc>
                <a:spcPct val="150000"/>
              </a:lnSpc>
              <a:spcAft>
                <a:spcPts val="1000"/>
              </a:spcAft>
            </a:pPr>
            <a:r>
              <a:rPr lang="en-US" altLang="en-US" sz="800" dirty="0">
                <a:solidFill>
                  <a:srgbClr val="2E3640"/>
                </a:solidFill>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66800" y="1752600"/>
          <a:ext cx="7010400" cy="3181544"/>
        </p:xfrm>
        <a:graphic>
          <a:graphicData uri="http://schemas.openxmlformats.org/drawingml/2006/table">
            <a:tbl>
              <a:tblPr firstRow="1" bandRow="1">
                <a:tableStyleId>{93296810-A885-4BE3-A3E7-6D5BEEA58F35}</a:tableStyleId>
              </a:tblPr>
              <a:tblGrid>
                <a:gridCol w="7010400"/>
              </a:tblGrid>
              <a:tr h="438344">
                <a:tc>
                  <a:txBody>
                    <a:bodyPr/>
                    <a:lstStyle/>
                    <a:p>
                      <a:pPr algn="ctr"/>
                      <a:r>
                        <a:rPr lang="en-IN" sz="2000" dirty="0" smtClean="0">
                          <a:latin typeface="+mj-lt"/>
                        </a:rPr>
                        <a:t>CHILDREN SCHEMES</a:t>
                      </a:r>
                      <a:endParaRPr lang="en-IN" sz="2000" dirty="0">
                        <a:latin typeface="+mj-lt"/>
                      </a:endParaRPr>
                    </a:p>
                  </a:txBody>
                  <a:tcPr/>
                </a:tc>
              </a:tr>
              <a:tr h="321452">
                <a:tc>
                  <a:txBody>
                    <a:bodyPr/>
                    <a:lstStyle/>
                    <a:p>
                      <a:pPr algn="l" eaLnBrk="1" fontAlgn="t" hangingPunct="1">
                        <a:buFont typeface="Wingdings" pitchFamily="2" charset="2"/>
                        <a:buChar char="Ø"/>
                      </a:pPr>
                      <a:r>
                        <a:rPr lang="en-US" sz="1600" b="1" dirty="0" smtClean="0">
                          <a:latin typeface="+mn-lt"/>
                          <a:hlinkClick r:id="rId2" action="ppaction://hlinksldjump"/>
                        </a:rPr>
                        <a:t>Integrated Child Development Services Scheme (ICDS)</a:t>
                      </a:r>
                      <a:endParaRPr lang="en-US" sz="1600" b="1" dirty="0" smtClean="0">
                        <a:latin typeface="+mn-lt"/>
                      </a:endParaRPr>
                    </a:p>
                  </a:txBody>
                  <a:tcPr/>
                </a:tc>
              </a:tr>
              <a:tr h="321452">
                <a:tc>
                  <a:txBody>
                    <a:bodyPr/>
                    <a:lstStyle/>
                    <a:p>
                      <a:pPr algn="l" eaLnBrk="1" fontAlgn="auto" hangingPunct="1">
                        <a:buFont typeface="Wingdings" pitchFamily="2" charset="2"/>
                        <a:buChar char="Ø"/>
                      </a:pPr>
                      <a:r>
                        <a:rPr lang="en-US" sz="1600" b="1" dirty="0" smtClean="0">
                          <a:latin typeface="+mn-lt"/>
                          <a:hlinkClick r:id="rId3" action="ppaction://hlinksldjump"/>
                        </a:rPr>
                        <a:t>Early Childhood Care and Education(ECCE)</a:t>
                      </a:r>
                      <a:endParaRPr lang="en-US" sz="1600" b="1" dirty="0" smtClean="0">
                        <a:latin typeface="+mn-lt"/>
                      </a:endParaRPr>
                    </a:p>
                  </a:txBody>
                  <a:tcPr/>
                </a:tc>
              </a:tr>
              <a:tr h="321452">
                <a:tc>
                  <a:txBody>
                    <a:bodyPr/>
                    <a:lstStyle/>
                    <a:p>
                      <a:pPr algn="l" eaLnBrk="1" fontAlgn="auto" hangingPunct="1">
                        <a:buFont typeface="Wingdings" pitchFamily="2" charset="2"/>
                        <a:buChar char="Ø"/>
                      </a:pPr>
                      <a:r>
                        <a:rPr lang="en-US" sz="1600" b="1" dirty="0" smtClean="0">
                          <a:hlinkClick r:id="rId4" action="ppaction://hlinksldjump"/>
                        </a:rPr>
                        <a:t>Malnutrition</a:t>
                      </a:r>
                      <a:endParaRPr lang="en-US" sz="1600" b="1" dirty="0" smtClean="0"/>
                    </a:p>
                  </a:txBody>
                  <a:tcPr/>
                </a:tc>
              </a:tr>
              <a:tr h="321452">
                <a:tc>
                  <a:txBody>
                    <a:bodyPr/>
                    <a:lstStyle/>
                    <a:p>
                      <a:pPr algn="l" eaLnBrk="1" fontAlgn="auto" hangingPunct="1">
                        <a:buFont typeface="Wingdings" pitchFamily="2" charset="2"/>
                        <a:buChar char="Ø"/>
                      </a:pPr>
                      <a:r>
                        <a:rPr lang="en-US" sz="1600" b="1" dirty="0" smtClean="0">
                          <a:hlinkClick r:id="rId5" action="ppaction://hlinksldjump"/>
                        </a:rPr>
                        <a:t>Rajiv Gandhi National </a:t>
                      </a:r>
                      <a:r>
                        <a:rPr lang="en-US" sz="1600" b="1" dirty="0" err="1" smtClean="0">
                          <a:hlinkClick r:id="rId5" action="ppaction://hlinksldjump"/>
                        </a:rPr>
                        <a:t>Creche</a:t>
                      </a:r>
                      <a:r>
                        <a:rPr lang="en-US" sz="1600" b="1" dirty="0" smtClean="0">
                          <a:hlinkClick r:id="rId5" action="ppaction://hlinksldjump"/>
                        </a:rPr>
                        <a:t> Scheme(RGNCS)</a:t>
                      </a:r>
                      <a:endParaRPr lang="en-US" sz="1600" b="1" dirty="0" smtClean="0"/>
                    </a:p>
                  </a:txBody>
                  <a:tcPr/>
                </a:tc>
              </a:tr>
              <a:tr h="321452">
                <a:tc>
                  <a:txBody>
                    <a:bodyPr/>
                    <a:lstStyle/>
                    <a:p>
                      <a:pPr algn="l" eaLnBrk="1" fontAlgn="auto" hangingPunct="1">
                        <a:buFont typeface="Wingdings" pitchFamily="2" charset="2"/>
                        <a:buChar char="Ø"/>
                      </a:pPr>
                      <a:r>
                        <a:rPr lang="en-US" sz="1600" b="1" dirty="0" smtClean="0">
                          <a:latin typeface="+mn-lt"/>
                          <a:hlinkClick r:id="rId6" action="ppaction://hlinksldjump"/>
                        </a:rPr>
                        <a:t>Integrated Child Protection Scheme (ICPS)</a:t>
                      </a:r>
                      <a:endParaRPr lang="en-US" sz="1600" b="1" dirty="0" smtClean="0">
                        <a:latin typeface="+mn-lt"/>
                      </a:endParaRPr>
                    </a:p>
                  </a:txBody>
                  <a:tcPr/>
                </a:tc>
              </a:tr>
              <a:tr h="321452">
                <a:tc>
                  <a:txBody>
                    <a:bodyPr/>
                    <a:lstStyle/>
                    <a:p>
                      <a:pPr algn="l" eaLnBrk="1" fontAlgn="auto" hangingPunct="1">
                        <a:buFont typeface="Wingdings" pitchFamily="2" charset="2"/>
                        <a:buChar char="Ø"/>
                      </a:pPr>
                      <a:r>
                        <a:rPr lang="en-US" sz="1600" b="1" dirty="0" smtClean="0">
                          <a:hlinkClick r:id="rId7" action="ppaction://hlinksldjump"/>
                        </a:rPr>
                        <a:t>Rajiv Gandhi Scheme for Empowerment of  Adolescent  Boys – </a:t>
                      </a:r>
                      <a:r>
                        <a:rPr lang="en-US" sz="1600" b="1" dirty="0" err="1" smtClean="0">
                          <a:hlinkClick r:id="rId7" action="ppaction://hlinksldjump"/>
                        </a:rPr>
                        <a:t>Saksham</a:t>
                      </a:r>
                      <a:endParaRPr lang="en-US" sz="1600" b="1" dirty="0" smtClean="0">
                        <a:latin typeface="+mn-lt"/>
                      </a:endParaRPr>
                    </a:p>
                  </a:txBody>
                  <a:tcPr/>
                </a:tc>
              </a:tr>
              <a:tr h="321452">
                <a:tc>
                  <a:txBody>
                    <a:bodyPr/>
                    <a:lstStyle/>
                    <a:p>
                      <a:pPr algn="l" eaLnBrk="1" fontAlgn="auto" hangingPunct="1">
                        <a:buFont typeface="Wingdings" pitchFamily="2" charset="2"/>
                        <a:buChar char="Ø"/>
                      </a:pPr>
                      <a:r>
                        <a:rPr lang="en-US" sz="1600" b="1" dirty="0" smtClean="0">
                          <a:latin typeface="+mn-lt"/>
                          <a:hlinkClick r:id="rId8" action="ppaction://hlinksldjump"/>
                        </a:rPr>
                        <a:t>Scheme for Welfare of Working Children in need of Care and Protection</a:t>
                      </a:r>
                      <a:endParaRPr lang="en-US" sz="1600" b="1" dirty="0" smtClean="0">
                        <a:latin typeface="+mn-lt"/>
                      </a:endParaRPr>
                    </a:p>
                  </a:txBody>
                  <a:tcPr/>
                </a:tc>
              </a:tr>
              <a:tr h="359489">
                <a:tc>
                  <a:txBody>
                    <a:bodyPr/>
                    <a:lstStyle/>
                    <a:p>
                      <a:pPr marL="0" marR="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IN" sz="2000" b="1" dirty="0" smtClean="0">
                          <a:latin typeface="+mj-lt"/>
                          <a:hlinkClick r:id="rId9" action="ppaction://hlinksldjump"/>
                        </a:rPr>
                        <a:t>WOMEN</a:t>
                      </a:r>
                      <a:r>
                        <a:rPr lang="en-IN" sz="2000" b="1" baseline="0" dirty="0" smtClean="0">
                          <a:latin typeface="+mj-lt"/>
                          <a:hlinkClick r:id="rId9" action="ppaction://hlinksldjump"/>
                        </a:rPr>
                        <a:t> SCHEMES</a:t>
                      </a:r>
                      <a:endParaRPr lang="en-IN" sz="2000" b="1" dirty="0" smtClean="0">
                        <a:latin typeface="+mj-lt"/>
                      </a:endParaRPr>
                    </a:p>
                  </a:txBody>
                  <a:tcPr>
                    <a:solidFill>
                      <a:srgbClr val="FF9933"/>
                    </a:solidFill>
                  </a:tcPr>
                </a:tc>
              </a:tr>
            </a:tbl>
          </a:graphicData>
        </a:graphic>
      </p:graphicFrame>
      <p:sp>
        <p:nvSpPr>
          <p:cNvPr id="14358" name="Freeform 2"/>
          <p:cNvSpPr>
            <a:spLocks/>
          </p:cNvSpPr>
          <p:nvPr/>
        </p:nvSpPr>
        <p:spPr bwMode="auto">
          <a:xfrm>
            <a:off x="0" y="4953000"/>
            <a:ext cx="9144000" cy="19050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6" name="Picture 5"/>
          <p:cNvPicPr/>
          <p:nvPr/>
        </p:nvPicPr>
        <p:blipFill>
          <a:blip r:embed="rId10" cstate="print">
            <a:duotone>
              <a:schemeClr val="accent3">
                <a:shade val="45000"/>
                <a:satMod val="135000"/>
              </a:schemeClr>
              <a:prstClr val="white"/>
            </a:duotone>
          </a:blip>
          <a:srcRect/>
          <a:stretch>
            <a:fillRect/>
          </a:stretch>
        </p:blipFill>
        <p:spPr bwMode="auto">
          <a:xfrm>
            <a:off x="8077201" y="4038600"/>
            <a:ext cx="1066800" cy="885825"/>
          </a:xfrm>
          <a:prstGeom prst="rect">
            <a:avLst/>
          </a:prstGeom>
          <a:noFill/>
          <a:ln w="9525">
            <a:noFill/>
            <a:miter lim="800000"/>
            <a:headEnd/>
            <a:tailEnd/>
          </a:ln>
        </p:spPr>
      </p:pic>
      <p:pic>
        <p:nvPicPr>
          <p:cNvPr id="7" name="Picture 6"/>
          <p:cNvPicPr/>
          <p:nvPr/>
        </p:nvPicPr>
        <p:blipFill>
          <a:blip r:embed="rId10" cstate="print">
            <a:duotone>
              <a:schemeClr val="accent3">
                <a:shade val="45000"/>
                <a:satMod val="135000"/>
              </a:schemeClr>
              <a:prstClr val="white"/>
            </a:duotone>
          </a:blip>
          <a:srcRect/>
          <a:stretch>
            <a:fillRect/>
          </a:stretch>
        </p:blipFill>
        <p:spPr bwMode="auto">
          <a:xfrm flipH="1">
            <a:off x="-1" y="4038600"/>
            <a:ext cx="1066799" cy="885825"/>
          </a:xfrm>
          <a:prstGeom prst="rect">
            <a:avLst/>
          </a:prstGeom>
          <a:noFill/>
          <a:ln w="9525">
            <a:noFill/>
            <a:miter lim="800000"/>
            <a:headEnd/>
            <a:tailEnd/>
          </a:ln>
        </p:spPr>
      </p:pic>
    </p:spTree>
  </p:cSld>
  <p:clrMapOvr>
    <a:masterClrMapping/>
  </p:clrMapOvr>
  <p:transition spd="slow">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5363" name="Group 76"/>
          <p:cNvGrpSpPr>
            <a:grpSpLocks/>
          </p:cNvGrpSpPr>
          <p:nvPr/>
        </p:nvGrpSpPr>
        <p:grpSpPr bwMode="auto">
          <a:xfrm>
            <a:off x="685800" y="0"/>
            <a:ext cx="1570038" cy="6858000"/>
            <a:chOff x="1143" y="360"/>
            <a:chExt cx="2377" cy="15120"/>
          </a:xfrm>
        </p:grpSpPr>
        <p:sp>
          <p:nvSpPr>
            <p:cNvPr id="15385"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386"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387"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388"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389"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 name="Freeform 2"/>
          <p:cNvSpPr>
            <a:spLocks/>
          </p:cNvSpPr>
          <p:nvPr/>
        </p:nvSpPr>
        <p:spPr bwMode="auto">
          <a:xfrm>
            <a:off x="0" y="0"/>
            <a:ext cx="9144000" cy="12954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r>
              <a:rPr lang="en-US" sz="2400" b="1" dirty="0">
                <a:solidFill>
                  <a:schemeClr val="bg1"/>
                </a:solidFill>
                <a:latin typeface="+mj-lt"/>
              </a:rPr>
              <a:t>Integrated Child Development Services (ICDS) Scheme</a:t>
            </a:r>
            <a:endParaRPr lang="en-IN" dirty="0">
              <a:solidFill>
                <a:schemeClr val="bg1"/>
              </a:solidFill>
              <a:latin typeface="+mj-lt"/>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pic>
        <p:nvPicPr>
          <p:cNvPr id="8" name="Picture 7" descr="C:\Documents and Settings\tamic\Desktop\TC999D\TC9990102D-PB\TC9990102-IMG03.jpg"/>
          <p:cNvPicPr/>
          <p:nvPr/>
        </p:nvPicPr>
        <p:blipFill>
          <a:blip r:embed="rId2" cstate="print"/>
          <a:stretch>
            <a:fillRect/>
          </a:stretch>
        </p:blipFill>
        <p:spPr bwMode="auto">
          <a:xfrm>
            <a:off x="7391400" y="5432424"/>
            <a:ext cx="1752600" cy="1425575"/>
          </a:xfrm>
          <a:prstGeom prst="rect">
            <a:avLst/>
          </a:prstGeom>
          <a:ln>
            <a:noFill/>
          </a:ln>
          <a:effectLst>
            <a:outerShdw blurRad="292100" dist="139700" dir="2700000" algn="tl" rotWithShape="0">
              <a:srgbClr val="333333">
                <a:alpha val="65000"/>
              </a:srgbClr>
            </a:outerShdw>
          </a:effectLst>
        </p:spPr>
      </p:pic>
      <p:sp>
        <p:nvSpPr>
          <p:cNvPr id="15366" name="Freeform 5"/>
          <p:cNvSpPr>
            <a:spLocks/>
          </p:cNvSpPr>
          <p:nvPr/>
        </p:nvSpPr>
        <p:spPr bwMode="auto">
          <a:xfrm>
            <a:off x="0" y="5410200"/>
            <a:ext cx="73914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367" name="Text Box 6"/>
          <p:cNvSpPr txBox="1">
            <a:spLocks noChangeArrowheads="1"/>
          </p:cNvSpPr>
          <p:nvPr/>
        </p:nvSpPr>
        <p:spPr bwMode="auto">
          <a:xfrm>
            <a:off x="7962900" y="1219200"/>
            <a:ext cx="11811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cs typeface="Arial" panose="020B0604020202020204" pitchFamily="34" charset="0"/>
                <a:hlinkClick r:id="rId3" action="ppaction://hlinkpres?slideindex=1&amp;slidetitle="/>
              </a:rPr>
              <a:t>Photo Gallery</a:t>
            </a:r>
            <a:endParaRPr lang="en-US" altLang="en-US" sz="1100" dirty="0">
              <a:solidFill>
                <a:srgbClr val="E36C0A"/>
              </a:solidFill>
              <a:cs typeface="Arial" panose="020B0604020202020204" pitchFamily="34" charset="0"/>
            </a:endParaRP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r>
              <a:rPr lang="en-US" altLang="en-US" sz="1000" dirty="0">
                <a:cs typeface="Arial" panose="020B0604020202020204" pitchFamily="34" charset="0"/>
                <a:hlinkClick r:id="rId4"/>
              </a:rPr>
              <a:t>Anganwadi Functioning</a:t>
            </a:r>
          </a:p>
          <a:p>
            <a:pPr eaLnBrk="1" hangingPunct="1"/>
            <a:r>
              <a:rPr lang="en-US" altLang="en-US" sz="1000" u="sng" dirty="0">
                <a:hlinkClick r:id="rId5"/>
              </a:rPr>
              <a:t>Aanganwadi documentary- Odisha</a:t>
            </a:r>
            <a:endParaRPr lang="en-IN" altLang="en-US" sz="1000" dirty="0"/>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sp>
        <p:nvSpPr>
          <p:cNvPr id="16392" name="Text Box 7"/>
          <p:cNvSpPr txBox="1">
            <a:spLocks noChangeArrowheads="1"/>
          </p:cNvSpPr>
          <p:nvPr/>
        </p:nvSpPr>
        <p:spPr bwMode="auto">
          <a:xfrm>
            <a:off x="76200" y="1371600"/>
            <a:ext cx="1676400" cy="4724400"/>
          </a:xfrm>
          <a:prstGeom prst="rect">
            <a:avLst/>
          </a:prstGeom>
          <a:noFill/>
          <a:ln w="9525" algn="in">
            <a:noFill/>
            <a:miter lim="800000"/>
            <a:headEnd/>
            <a:tailEnd/>
          </a:ln>
        </p:spPr>
        <p:txBody>
          <a:bodyPr lIns="36576" tIns="36576" rIns="36576" bIns="36576"/>
          <a:lstStyle/>
          <a:p>
            <a:pPr eaLnBrk="1" fontAlgn="t" hangingPunct="1">
              <a:defRPr/>
            </a:pPr>
            <a:endParaRPr lang="en-IN" sz="1100" b="1" dirty="0">
              <a:latin typeface="+mn-lt"/>
            </a:endParaRPr>
          </a:p>
          <a:p>
            <a:pPr eaLnBrk="1" fontAlgn="auto" hangingPunct="1">
              <a:buFont typeface="Wingdings" pitchFamily="2" charset="2"/>
              <a:buChar char="Ø"/>
              <a:defRPr/>
            </a:pPr>
            <a:r>
              <a:rPr lang="en-US" sz="1200" b="1" dirty="0">
                <a:latin typeface="+mn-lt"/>
                <a:hlinkClick r:id="rId6"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7" action="ppaction://hlinksldjump"/>
              </a:rPr>
              <a:t>Malnutrition</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8" action="ppaction://hlinksldjump"/>
              </a:rPr>
              <a:t>Rajiv Gandhi National </a:t>
            </a:r>
            <a:r>
              <a:rPr lang="en-US" sz="1200" b="1" dirty="0" err="1">
                <a:latin typeface="+mn-lt"/>
                <a:hlinkClick r:id="rId8" action="ppaction://hlinksldjump"/>
              </a:rPr>
              <a:t>Creche</a:t>
            </a:r>
            <a:r>
              <a:rPr lang="en-US" sz="1200" b="1" dirty="0">
                <a:latin typeface="+mn-lt"/>
                <a:hlinkClick r:id="rId8"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9"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Rajiv Gandhi Scheme for Empowerment of  Adolescent  Boys – </a:t>
            </a:r>
            <a:r>
              <a:rPr lang="en-US" sz="1200" b="1" dirty="0" err="1">
                <a:latin typeface="+mn-lt"/>
                <a:hlinkClick r:id="rId10"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Scheme for Welfare of Working Children in need of Care and Protection</a:t>
            </a:r>
            <a:endParaRPr lang="en-US" sz="1200" b="1" dirty="0">
              <a:latin typeface="+mn-lt"/>
            </a:endParaRPr>
          </a:p>
          <a:p>
            <a:pPr eaLnBrk="1" fontAlgn="auto" hangingPunct="1">
              <a:defRPr/>
            </a:pPr>
            <a:r>
              <a:rPr lang="en-US" sz="1100" b="1" dirty="0">
                <a:latin typeface="+mn-lt"/>
              </a:rPr>
              <a:t> </a:t>
            </a:r>
            <a:endParaRPr lang="en-IN" sz="1100" b="1" dirty="0">
              <a:latin typeface="+mn-lt"/>
            </a:endParaRPr>
          </a:p>
          <a:p>
            <a:pPr eaLnBrk="1" fontAlgn="auto" hangingPunct="1">
              <a:defRPr/>
            </a:pPr>
            <a:endParaRPr lang="en-IN" sz="1100" b="1" dirty="0">
              <a:latin typeface="+mn-lt"/>
            </a:endParaRPr>
          </a:p>
        </p:txBody>
      </p:sp>
      <p:sp>
        <p:nvSpPr>
          <p:cNvPr id="15369" name="Text Box 8"/>
          <p:cNvSpPr txBox="1">
            <a:spLocks noChangeArrowheads="1"/>
          </p:cNvSpPr>
          <p:nvPr/>
        </p:nvSpPr>
        <p:spPr bwMode="auto">
          <a:xfrm>
            <a:off x="1752600" y="1295400"/>
            <a:ext cx="46482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12000"/>
              </a:lnSpc>
              <a:spcAft>
                <a:spcPts val="1000"/>
              </a:spcAft>
            </a:pPr>
            <a:endParaRPr lang="en-US" altLang="en-US" sz="1400" b="1">
              <a:solidFill>
                <a:srgbClr val="E36C0A"/>
              </a:solidFill>
              <a:latin typeface="Arial" panose="020B0604020202020204" pitchFamily="34" charset="0"/>
              <a:cs typeface="Arial" panose="020B0604020202020204" pitchFamily="34" charset="0"/>
            </a:endParaRPr>
          </a:p>
        </p:txBody>
      </p:sp>
      <p:pic>
        <p:nvPicPr>
          <p:cNvPr id="15370" name="Picture 11"/>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500937" y="1905000"/>
            <a:ext cx="42386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1" name="Picture 12"/>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577137" y="36576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2" name="Picture 13"/>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7526337"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73" name="Text Box 52"/>
          <p:cNvSpPr txBox="1">
            <a:spLocks noChangeArrowheads="1"/>
          </p:cNvSpPr>
          <p:nvPr/>
        </p:nvSpPr>
        <p:spPr bwMode="auto">
          <a:xfrm>
            <a:off x="0" y="6132513"/>
            <a:ext cx="6781800" cy="87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000"/>
              </a:spcAft>
            </a:pPr>
            <a:endParaRPr lang="en-US" altLang="en-US" sz="1200">
              <a:solidFill>
                <a:schemeClr val="bg1"/>
              </a:solidFill>
              <a:latin typeface="Arial" panose="020B0604020202020204" pitchFamily="34" charset="0"/>
              <a:cs typeface="Arial" panose="020B0604020202020204" pitchFamily="34" charset="0"/>
            </a:endParaRPr>
          </a:p>
        </p:txBody>
      </p:sp>
      <p:sp>
        <p:nvSpPr>
          <p:cNvPr id="15374" name="Freeform 3"/>
          <p:cNvSpPr>
            <a:spLocks/>
          </p:cNvSpPr>
          <p:nvPr/>
        </p:nvSpPr>
        <p:spPr bwMode="auto">
          <a:xfrm>
            <a:off x="0" y="533400"/>
            <a:ext cx="9144000" cy="739775"/>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15375" name="Picture 33" descr="C:\Documents and Settings\tamic\Desktop\TC999D\TC9990102D-PB\TC9990102-IMG03.jpg"/>
          <p:cNvPicPr>
            <a:picLocks noChangeAspect="1" noChangeArrowheads="1"/>
          </p:cNvPicPr>
          <p:nvPr/>
        </p:nvPicPr>
        <p:blipFill>
          <a:blip r:embed="rId15" cstate="print">
            <a:extLst>
              <a:ext uri="{28A0092B-C50C-407E-A947-70E740481C1C}">
                <a14:useLocalDpi xmlns="" xmlns:a14="http://schemas.microsoft.com/office/drawing/2010/main" val="0"/>
              </a:ext>
            </a:extLst>
          </a:blip>
          <a:srcRect l="4167" r="20833"/>
          <a:stretch>
            <a:fillRect/>
          </a:stretch>
        </p:blipFill>
        <p:spPr bwMode="auto">
          <a:xfrm>
            <a:off x="8077200" y="0"/>
            <a:ext cx="10668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15376" name="Text Box 18"/>
          <p:cNvSpPr txBox="1">
            <a:spLocks noChangeArrowheads="1"/>
          </p:cNvSpPr>
          <p:nvPr/>
        </p:nvSpPr>
        <p:spPr bwMode="auto">
          <a:xfrm>
            <a:off x="1752600" y="4724400"/>
            <a:ext cx="51054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914400" tIns="0" rIns="109728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u="sng" dirty="0">
                <a:solidFill>
                  <a:srgbClr val="FF6600"/>
                </a:solidFill>
              </a:rPr>
              <a:t>SERVICES OFFERED UNDER THE SCHEME</a:t>
            </a:r>
            <a:endParaRPr lang="en-IN" altLang="en-US" sz="1200" dirty="0">
              <a:solidFill>
                <a:srgbClr val="FF6600"/>
              </a:solidFill>
            </a:endParaRPr>
          </a:p>
        </p:txBody>
      </p:sp>
      <p:sp>
        <p:nvSpPr>
          <p:cNvPr id="15377" name="Text Box 9"/>
          <p:cNvSpPr txBox="1">
            <a:spLocks noChangeArrowheads="1"/>
          </p:cNvSpPr>
          <p:nvPr/>
        </p:nvSpPr>
        <p:spPr bwMode="auto">
          <a:xfrm>
            <a:off x="1981200" y="914400"/>
            <a:ext cx="5486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The Integrated Child Development Services (ICDS) Scheme one of the flagship </a:t>
            </a:r>
            <a:r>
              <a:rPr lang="en-US" altLang="en-US" sz="1200" dirty="0" err="1"/>
              <a:t>programmes</a:t>
            </a:r>
            <a:r>
              <a:rPr lang="en-US" altLang="en-US" sz="1200" dirty="0"/>
              <a:t> of the Government of India was launched in 1975. </a:t>
            </a:r>
            <a:r>
              <a:rPr lang="en-US" altLang="en-US" sz="1200" dirty="0" smtClean="0"/>
              <a:t>This </a:t>
            </a:r>
            <a:r>
              <a:rPr lang="en-US" altLang="en-US" sz="1200" dirty="0"/>
              <a:t>Centrally Sponsored Scheme aims to improve the nutritional and health status of children in the age-group 0-6 years, as well as taking care of pregnant women and nursing mothers. There are 7076 projects and 14 lakh Anganwadi </a:t>
            </a:r>
            <a:r>
              <a:rPr lang="en-US" altLang="en-US" sz="1200" dirty="0" err="1"/>
              <a:t>Centres</a:t>
            </a:r>
            <a:r>
              <a:rPr lang="en-US" altLang="en-US" sz="1200" dirty="0"/>
              <a:t> approved by Government of India, across the country. The strengthened and restructured ICDS with an overall budget of Rs.1,23,580 cr. during the 12</a:t>
            </a:r>
            <a:r>
              <a:rPr lang="en-US" altLang="en-US" sz="1200" baseline="30000" dirty="0"/>
              <a:t>th</a:t>
            </a:r>
            <a:r>
              <a:rPr lang="en-IN" altLang="en-US" sz="1200" dirty="0"/>
              <a:t>Five Year Plan has been rolled out </a:t>
            </a:r>
            <a:r>
              <a:rPr lang="en-US" altLang="en-US" sz="1200" dirty="0"/>
              <a:t>which inter-alia includes addressing the gaps and challenges with special focus on children under 3 years and Pregnant and Lactating mothers, strengthening and repackaging of services including care and nutrition counseling services, provision for additional Anganwadi Worker-cum-Nutrition counselor etc., As regards the financing pattern, the cost sharing ratio between the Centre and the States is 90:10 for all components including SNP for North East,  50:50 for SNP in all States/UTs other than NE and 75:25 for all new components approved under the restructured ICDS.</a:t>
            </a:r>
            <a:endParaRPr lang="en-IN" altLang="en-US" sz="1200" dirty="0"/>
          </a:p>
          <a:p>
            <a:pPr algn="just"/>
            <a:r>
              <a:rPr lang="en-US" altLang="en-US" sz="1200" dirty="0"/>
              <a:t> </a:t>
            </a:r>
            <a:endParaRPr lang="en-IN" altLang="en-US" sz="1200" dirty="0"/>
          </a:p>
          <a:p>
            <a:pPr algn="just" eaLnBrk="1" hangingPunct="1">
              <a:spcAft>
                <a:spcPts val="1000"/>
              </a:spcAft>
            </a:pPr>
            <a:endParaRPr lang="en-US" altLang="en-US" sz="1200" dirty="0">
              <a:solidFill>
                <a:srgbClr val="000000"/>
              </a:solidFill>
              <a:latin typeface="Arial" panose="020B0604020202020204" pitchFamily="34" charset="0"/>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9234" name="Text Box 10"/>
          <p:cNvSpPr txBox="1">
            <a:spLocks noChangeArrowheads="1"/>
          </p:cNvSpPr>
          <p:nvPr/>
        </p:nvSpPr>
        <p:spPr bwMode="auto">
          <a:xfrm>
            <a:off x="1981200" y="3657600"/>
            <a:ext cx="5486400" cy="990600"/>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lIns="36576" tIns="36576" rIns="36576" bIns="36576"/>
          <a:lstStyle/>
          <a:p>
            <a:pPr algn="just">
              <a:defRPr/>
            </a:pPr>
            <a:r>
              <a:rPr lang="en-US" sz="1400" b="1" dirty="0"/>
              <a:t>There are 13.42 operational Anganwadi </a:t>
            </a:r>
            <a:r>
              <a:rPr lang="en-US" sz="1400" b="1" dirty="0" err="1"/>
              <a:t>Centres</a:t>
            </a:r>
            <a:r>
              <a:rPr lang="en-US" sz="1400" b="1" dirty="0"/>
              <a:t> providing services of supplementary nutrition to about 852.39 </a:t>
            </a:r>
            <a:r>
              <a:rPr lang="en-US" sz="1400" b="1" dirty="0" err="1"/>
              <a:t>lakh</a:t>
            </a:r>
            <a:r>
              <a:rPr lang="en-US" sz="1400" b="1" dirty="0"/>
              <a:t> children beneficiaries (6months to 6 years) and about 199.13 </a:t>
            </a:r>
            <a:r>
              <a:rPr lang="en-US" sz="1400" b="1" dirty="0" err="1"/>
              <a:t>lakh</a:t>
            </a:r>
            <a:r>
              <a:rPr lang="en-US" sz="1400" b="1" dirty="0"/>
              <a:t> Pregnant and Lactating mothers as on 30</a:t>
            </a:r>
            <a:r>
              <a:rPr lang="en-US" sz="1400" b="1" baseline="30000" dirty="0"/>
              <a:t>th</a:t>
            </a:r>
            <a:r>
              <a:rPr lang="en-US" sz="1400" b="1" dirty="0"/>
              <a:t> September, 2014.</a:t>
            </a:r>
            <a:endParaRPr lang="en-IN" sz="1400" b="1" dirty="0"/>
          </a:p>
        </p:txBody>
      </p:sp>
      <p:sp>
        <p:nvSpPr>
          <p:cNvPr id="30" name="TextBox 29"/>
          <p:cNvSpPr txBox="1"/>
          <p:nvPr/>
        </p:nvSpPr>
        <p:spPr>
          <a:xfrm>
            <a:off x="2133600" y="4911725"/>
            <a:ext cx="2286000" cy="1108075"/>
          </a:xfrm>
          <a:prstGeom prst="rect">
            <a:avLst/>
          </a:prstGeom>
          <a:noFill/>
        </p:spPr>
        <p:txBody>
          <a:bodyPr>
            <a:spAutoFit/>
          </a:bodyPr>
          <a:lstStyle/>
          <a:p>
            <a:pPr marL="228600" indent="-228600" eaLnBrk="1" fontAlgn="auto" hangingPunct="1">
              <a:spcBef>
                <a:spcPts val="0"/>
              </a:spcBef>
              <a:spcAft>
                <a:spcPts val="0"/>
              </a:spcAft>
              <a:buFont typeface="+mj-lt"/>
              <a:buAutoNum type="arabicPeriod"/>
              <a:defRPr/>
            </a:pPr>
            <a:r>
              <a:rPr lang="en-US" sz="1200" dirty="0">
                <a:latin typeface="+mn-lt"/>
              </a:rPr>
              <a:t>supplementary nutrition,</a:t>
            </a:r>
            <a:endParaRPr lang="en-IN" sz="1200" dirty="0">
              <a:latin typeface="+mn-lt"/>
            </a:endParaRPr>
          </a:p>
          <a:p>
            <a:pPr marL="228600" indent="-228600" eaLnBrk="1" fontAlgn="auto" hangingPunct="1">
              <a:spcBef>
                <a:spcPts val="0"/>
              </a:spcBef>
              <a:spcAft>
                <a:spcPts val="0"/>
              </a:spcAft>
              <a:buFont typeface="+mj-lt"/>
              <a:buAutoNum type="arabicPeriod"/>
              <a:defRPr/>
            </a:pPr>
            <a:r>
              <a:rPr lang="en-US" sz="1200" dirty="0">
                <a:latin typeface="+mn-lt"/>
              </a:rPr>
              <a:t>pre-school non-formal education,</a:t>
            </a:r>
            <a:endParaRPr lang="en-IN" sz="1200" dirty="0">
              <a:latin typeface="+mn-lt"/>
            </a:endParaRPr>
          </a:p>
          <a:p>
            <a:pPr marL="228600" indent="-228600" eaLnBrk="1" fontAlgn="auto" hangingPunct="1">
              <a:spcBef>
                <a:spcPts val="0"/>
              </a:spcBef>
              <a:spcAft>
                <a:spcPts val="0"/>
              </a:spcAft>
              <a:buFont typeface="+mj-lt"/>
              <a:buAutoNum type="arabicPeriod"/>
              <a:defRPr/>
            </a:pPr>
            <a:r>
              <a:rPr lang="en-US" sz="1200" dirty="0">
                <a:latin typeface="+mn-lt"/>
              </a:rPr>
              <a:t>nutrition &amp; health education, </a:t>
            </a:r>
            <a:endParaRPr lang="en-IN" sz="1200" dirty="0">
              <a:latin typeface="+mn-lt"/>
            </a:endParaRPr>
          </a:p>
          <a:p>
            <a:pPr eaLnBrk="1" fontAlgn="auto" hangingPunct="1">
              <a:spcBef>
                <a:spcPts val="0"/>
              </a:spcBef>
              <a:spcAft>
                <a:spcPts val="0"/>
              </a:spcAft>
              <a:defRPr/>
            </a:pPr>
            <a:endParaRPr lang="en-IN" dirty="0">
              <a:latin typeface="+mn-lt"/>
            </a:endParaRPr>
          </a:p>
        </p:txBody>
      </p:sp>
      <p:sp>
        <p:nvSpPr>
          <p:cNvPr id="31" name="TextBox 30"/>
          <p:cNvSpPr txBox="1"/>
          <p:nvPr/>
        </p:nvSpPr>
        <p:spPr>
          <a:xfrm>
            <a:off x="4724400" y="4759325"/>
            <a:ext cx="2209800" cy="1108075"/>
          </a:xfrm>
          <a:prstGeom prst="rect">
            <a:avLst/>
          </a:prstGeom>
          <a:noFill/>
        </p:spPr>
        <p:txBody>
          <a:bodyPr>
            <a:spAutoFit/>
          </a:bodyPr>
          <a:lstStyle/>
          <a:p>
            <a:pPr marL="228600" indent="-228600" eaLnBrk="1" fontAlgn="auto" hangingPunct="1">
              <a:spcBef>
                <a:spcPts val="0"/>
              </a:spcBef>
              <a:spcAft>
                <a:spcPts val="0"/>
              </a:spcAft>
              <a:defRPr/>
            </a:pPr>
            <a:endParaRPr lang="en-IN" sz="1200" dirty="0">
              <a:latin typeface="+mn-lt"/>
            </a:endParaRPr>
          </a:p>
          <a:p>
            <a:pPr marL="228600" indent="-228600" eaLnBrk="1" fontAlgn="auto" hangingPunct="1">
              <a:spcBef>
                <a:spcPts val="0"/>
              </a:spcBef>
              <a:spcAft>
                <a:spcPts val="0"/>
              </a:spcAft>
              <a:defRPr/>
            </a:pPr>
            <a:r>
              <a:rPr lang="en-US" sz="1200" dirty="0">
                <a:latin typeface="+mn-lt"/>
              </a:rPr>
              <a:t>4. immunization,</a:t>
            </a:r>
            <a:endParaRPr lang="en-IN" sz="1200" dirty="0">
              <a:latin typeface="+mn-lt"/>
            </a:endParaRPr>
          </a:p>
          <a:p>
            <a:pPr marL="228600" indent="-228600" eaLnBrk="1" fontAlgn="auto" hangingPunct="1">
              <a:spcBef>
                <a:spcPts val="0"/>
              </a:spcBef>
              <a:spcAft>
                <a:spcPts val="0"/>
              </a:spcAft>
              <a:defRPr/>
            </a:pPr>
            <a:r>
              <a:rPr lang="en-US" sz="1200" dirty="0">
                <a:latin typeface="+mn-lt"/>
              </a:rPr>
              <a:t>5. health check-up and </a:t>
            </a:r>
            <a:endParaRPr lang="en-IN" sz="1200" dirty="0">
              <a:latin typeface="+mn-lt"/>
            </a:endParaRPr>
          </a:p>
          <a:p>
            <a:pPr marL="228600" indent="-228600" eaLnBrk="1" fontAlgn="auto" hangingPunct="1">
              <a:spcBef>
                <a:spcPts val="0"/>
              </a:spcBef>
              <a:spcAft>
                <a:spcPts val="0"/>
              </a:spcAft>
              <a:defRPr/>
            </a:pPr>
            <a:r>
              <a:rPr lang="en-US" sz="1200" dirty="0">
                <a:latin typeface="+mn-lt"/>
              </a:rPr>
              <a:t>6. Referral services.</a:t>
            </a:r>
            <a:endParaRPr lang="en-IN" sz="1200" dirty="0">
              <a:latin typeface="+mn-lt"/>
            </a:endParaRPr>
          </a:p>
          <a:p>
            <a:pPr eaLnBrk="1" fontAlgn="auto" hangingPunct="1">
              <a:spcBef>
                <a:spcPts val="0"/>
              </a:spcBef>
              <a:spcAft>
                <a:spcPts val="0"/>
              </a:spcAft>
              <a:defRPr/>
            </a:pPr>
            <a:endParaRPr lang="en-IN" dirty="0">
              <a:latin typeface="+mn-lt"/>
            </a:endParaRPr>
          </a:p>
        </p:txBody>
      </p:sp>
      <p:sp>
        <p:nvSpPr>
          <p:cNvPr id="15383" name="Text Box 18"/>
          <p:cNvSpPr txBox="1">
            <a:spLocks noChangeArrowheads="1"/>
          </p:cNvSpPr>
          <p:nvPr/>
        </p:nvSpPr>
        <p:spPr bwMode="auto">
          <a:xfrm>
            <a:off x="6858000" y="4419600"/>
            <a:ext cx="335280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914400" tIns="0" rIns="109728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200"/>
              </a:spcBef>
              <a:spcAft>
                <a:spcPts val="200"/>
              </a:spcAft>
            </a:pPr>
            <a:r>
              <a:rPr lang="en-US" altLang="en-US" sz="1600" dirty="0">
                <a:solidFill>
                  <a:srgbClr val="76923C"/>
                </a:solidFill>
                <a:latin typeface="Times New Roman" panose="02020603050405020304" pitchFamily="18" charset="0"/>
                <a:cs typeface="Arial" panose="020B0604020202020204" pitchFamily="34" charset="0"/>
                <a:hlinkClick r:id="rId16"/>
              </a:rPr>
              <a:t>ICDS Webpage</a:t>
            </a:r>
            <a:endParaRPr lang="en-US" altLang="en-US" sz="1600" dirty="0">
              <a:solidFill>
                <a:srgbClr val="76923C"/>
              </a:solidFill>
              <a:latin typeface="Times New Roman" panose="02020603050405020304" pitchFamily="18" charset="0"/>
              <a:cs typeface="Arial" panose="020B0604020202020204" pitchFamily="34" charset="0"/>
            </a:endParaRPr>
          </a:p>
        </p:txBody>
      </p:sp>
      <p:sp>
        <p:nvSpPr>
          <p:cNvPr id="15384"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p:nvPr/>
        </p:nvPicPr>
        <p:blipFill>
          <a:blip r:embed="rId2" cstate="print">
            <a:clrChange>
              <a:clrFrom>
                <a:srgbClr val="FFFFFF"/>
              </a:clrFrom>
              <a:clrTo>
                <a:srgbClr val="FFFFFF">
                  <a:alpha val="0"/>
                </a:srgbClr>
              </a:clrTo>
            </a:clrChange>
            <a:duotone>
              <a:schemeClr val="accent6">
                <a:shade val="45000"/>
                <a:satMod val="135000"/>
              </a:schemeClr>
              <a:prstClr val="white"/>
            </a:duotone>
            <a:extLst/>
          </a:blip>
          <a:srcRect l="45205"/>
          <a:stretch>
            <a:fillRect/>
          </a:stretch>
        </p:blipFill>
        <p:spPr bwMode="auto">
          <a:xfrm>
            <a:off x="7467600" y="5257800"/>
            <a:ext cx="1905000" cy="1600200"/>
          </a:xfrm>
          <a:prstGeom prst="rect">
            <a:avLst/>
          </a:prstGeom>
          <a:noFill/>
        </p:spPr>
      </p:pic>
      <p:sp>
        <p:nvSpPr>
          <p:cNvPr id="16387"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6388" name="Group 76"/>
          <p:cNvGrpSpPr>
            <a:grpSpLocks/>
          </p:cNvGrpSpPr>
          <p:nvPr/>
        </p:nvGrpSpPr>
        <p:grpSpPr bwMode="auto">
          <a:xfrm>
            <a:off x="685800" y="0"/>
            <a:ext cx="1570038" cy="6858000"/>
            <a:chOff x="1143" y="360"/>
            <a:chExt cx="2377" cy="15120"/>
          </a:xfrm>
        </p:grpSpPr>
        <p:sp>
          <p:nvSpPr>
            <p:cNvPr id="16403"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6404"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6405"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6406"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6407"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6389"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
            </a:r>
            <a:br>
              <a:rPr lang="en-US" altLang="en-US" b="1">
                <a:solidFill>
                  <a:schemeClr val="bg1"/>
                </a:solidFill>
                <a:latin typeface="Arial" panose="020B0604020202020204" pitchFamily="34" charset="0"/>
                <a:cs typeface="Arial" panose="020B0604020202020204" pitchFamily="34" charset="0"/>
              </a:rPr>
            </a:br>
            <a:r>
              <a:rPr lang="en-US" altLang="en-US" b="1">
                <a:solidFill>
                  <a:schemeClr val="bg1"/>
                </a:solidFill>
                <a:latin typeface="Arial" panose="020B0604020202020204" pitchFamily="34" charset="0"/>
                <a:cs typeface="Arial" panose="020B0604020202020204" pitchFamily="34" charset="0"/>
              </a:rPr>
              <a:t>The National Early Childhood Care and Education (ECCE) </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b="1">
              <a:solidFill>
                <a:schemeClr val="bg1"/>
              </a:solidFill>
              <a:latin typeface="Arial" panose="020B0604020202020204" pitchFamily="34" charset="0"/>
              <a:cs typeface="Arial" panose="020B0604020202020204" pitchFamily="34" charset="0"/>
            </a:endParaRPr>
          </a:p>
          <a:p>
            <a:pPr eaLnBrk="1" hangingPunct="1"/>
            <a:endParaRPr lang="en-US" altLang="en-US"/>
          </a:p>
        </p:txBody>
      </p:sp>
      <p:sp>
        <p:nvSpPr>
          <p:cNvPr id="16390"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16391" name="Picture 7" descr="C:\Documents and Settings\tamic\Desktop\TC999D\TC9990102D-PB\TC9990102-IMG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24400" y="3048000"/>
            <a:ext cx="27432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16392" name="Freeform 5"/>
          <p:cNvSpPr>
            <a:spLocks/>
          </p:cNvSpPr>
          <p:nvPr/>
        </p:nvSpPr>
        <p:spPr bwMode="auto">
          <a:xfrm>
            <a:off x="0" y="5334000"/>
            <a:ext cx="74676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393" name="Text Box 6"/>
          <p:cNvSpPr txBox="1">
            <a:spLocks noChangeArrowheads="1"/>
          </p:cNvSpPr>
          <p:nvPr/>
        </p:nvSpPr>
        <p:spPr bwMode="auto">
          <a:xfrm>
            <a:off x="8001000" y="1295400"/>
            <a:ext cx="12192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00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sp>
        <p:nvSpPr>
          <p:cNvPr id="18440" name="Text Box 8"/>
          <p:cNvSpPr txBox="1">
            <a:spLocks noChangeArrowheads="1"/>
          </p:cNvSpPr>
          <p:nvPr/>
        </p:nvSpPr>
        <p:spPr bwMode="auto">
          <a:xfrm>
            <a:off x="1905000" y="1295400"/>
            <a:ext cx="4343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16395" name="Text Box 9"/>
          <p:cNvSpPr txBox="1">
            <a:spLocks noChangeArrowheads="1"/>
          </p:cNvSpPr>
          <p:nvPr/>
        </p:nvSpPr>
        <p:spPr bwMode="auto">
          <a:xfrm>
            <a:off x="1981199" y="1447800"/>
            <a:ext cx="2514601"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The Early Childhood Care and Education for children up to 6 years of age </a:t>
            </a:r>
            <a:r>
              <a:rPr lang="en-US" altLang="en-US" sz="1200" dirty="0" err="1">
                <a:cs typeface="Arial" panose="020B0604020202020204" pitchFamily="34" charset="0"/>
              </a:rPr>
              <a:t>focusses</a:t>
            </a:r>
            <a:r>
              <a:rPr lang="en-US" altLang="en-US" sz="1200" dirty="0">
                <a:cs typeface="Arial" panose="020B0604020202020204" pitchFamily="34" charset="0"/>
              </a:rPr>
              <a:t> on laying foundation for life long development, for enhancing school readiness and human capital formation. Currently ICDS is the largest provider of ECCE in public sector followed by private sector provisions largely concentrated in urban areas but gradually proliferating in rural areas as well as in some States. In recognition of the overwhelming need for affordable and quality early childhood care and education the Ministry has moved</a:t>
            </a:r>
          </a:p>
          <a:p>
            <a:pPr algn="just" eaLnBrk="1" hangingPunct="1">
              <a:spcAft>
                <a:spcPts val="1000"/>
              </a:spcAft>
            </a:pPr>
            <a:endParaRPr lang="en-US" altLang="en-US" sz="1200" dirty="0">
              <a:solidFill>
                <a:srgbClr val="000000"/>
              </a:solidFill>
              <a:cs typeface="Arial" panose="020B0604020202020204" pitchFamily="34" charset="0"/>
            </a:endParaRPr>
          </a:p>
          <a:p>
            <a:pPr algn="just" eaLnBrk="1" hangingPunct="1">
              <a:spcAft>
                <a:spcPts val="1000"/>
              </a:spcAft>
            </a:pPr>
            <a:endParaRPr lang="en-US" altLang="en-US" sz="1200" dirty="0">
              <a:solidFill>
                <a:srgbClr val="000000"/>
              </a:solidFill>
              <a:cs typeface="Arial" panose="020B0604020202020204" pitchFamily="34" charset="0"/>
            </a:endParaRPr>
          </a:p>
          <a:p>
            <a:pPr lvl="1" algn="just" eaLnBrk="1" hangingPunct="1">
              <a:spcAft>
                <a:spcPts val="1000"/>
              </a:spcAft>
            </a:pPr>
            <a:endParaRPr lang="en-US" altLang="en-US" sz="1200" dirty="0">
              <a:solidFill>
                <a:srgbClr val="000000"/>
              </a:solidFill>
              <a:cs typeface="Arial" panose="020B0604020202020204" pitchFamily="34" charset="0"/>
            </a:endParaRPr>
          </a:p>
          <a:p>
            <a:pPr eaLnBrk="1" hangingPunct="1"/>
            <a:endParaRPr lang="en-US" altLang="en-US" sz="1200" dirty="0">
              <a:cs typeface="Arial" panose="020B0604020202020204" pitchFamily="34" charset="0"/>
            </a:endParaRPr>
          </a:p>
        </p:txBody>
      </p:sp>
      <p:sp>
        <p:nvSpPr>
          <p:cNvPr id="16396" name="Text Box 10"/>
          <p:cNvSpPr txBox="1">
            <a:spLocks noChangeArrowheads="1"/>
          </p:cNvSpPr>
          <p:nvPr/>
        </p:nvSpPr>
        <p:spPr bwMode="auto">
          <a:xfrm>
            <a:off x="4724400" y="1447800"/>
            <a:ext cx="2749332"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ahead with the policy to achieve holistic development and active learning capacity of all children below 6 years of age by promoting free, universal, inclusive, enjoyable, joyful and contextualized opportunities for laying foundation and attaining full potential.</a:t>
            </a:r>
          </a:p>
        </p:txBody>
      </p:sp>
      <p:pic>
        <p:nvPicPr>
          <p:cNvPr id="16397"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7938" y="18288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8"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96200" y="28194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9"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200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80" name="Text Box 1"/>
          <p:cNvSpPr txBox="1">
            <a:spLocks noChangeArrowheads="1"/>
          </p:cNvSpPr>
          <p:nvPr/>
        </p:nvSpPr>
        <p:spPr bwMode="auto">
          <a:xfrm>
            <a:off x="838200" y="6248400"/>
            <a:ext cx="5778500" cy="457200"/>
          </a:xfrm>
          <a:prstGeom prst="rect">
            <a:avLst/>
          </a:prstGeom>
          <a:noFill/>
          <a:ln w="9525" algn="in">
            <a:noFill/>
            <a:miter lim="800000"/>
            <a:headEnd/>
            <a:tailEnd/>
          </a:ln>
        </p:spPr>
        <p:txBody>
          <a:bodyPr lIns="36576" tIns="36576" rIns="36576" bIns="36576"/>
          <a:lstStyle/>
          <a:p>
            <a:pPr algn="ctr" eaLnBrk="1" hangingPunct="1">
              <a:spcAft>
                <a:spcPts val="600"/>
              </a:spcAft>
              <a:defRPr/>
            </a:pPr>
            <a:r>
              <a:rPr lang="en-IN" sz="1000" dirty="0">
                <a:solidFill>
                  <a:schemeClr val="bg1"/>
                </a:solidFill>
                <a:latin typeface="+mn-lt"/>
                <a:cs typeface="Arial" charset="0"/>
              </a:rPr>
              <a:t>MINISTRY OF WOMEN AND CHILD DEVELOPMENT</a:t>
            </a:r>
          </a:p>
          <a:p>
            <a:pPr algn="ctr" eaLnBrk="1" hangingPunct="1">
              <a:spcAft>
                <a:spcPts val="600"/>
              </a:spcAft>
              <a:defRPr/>
            </a:pPr>
            <a:r>
              <a:rPr lang="en-IN" sz="1000" dirty="0">
                <a:solidFill>
                  <a:schemeClr val="bg1"/>
                </a:solidFill>
                <a:latin typeface="+mn-lt"/>
                <a:cs typeface="Arial" charset="0"/>
              </a:rPr>
              <a:t>GOVERNMENT OF INDIA</a:t>
            </a:r>
            <a:endParaRPr lang="en-US" sz="1000" dirty="0">
              <a:solidFill>
                <a:schemeClr val="bg1"/>
              </a:solidFill>
              <a:latin typeface="+mn-lt"/>
              <a:cs typeface="Arial" charset="0"/>
            </a:endParaRPr>
          </a:p>
        </p:txBody>
      </p:sp>
      <p:sp>
        <p:nvSpPr>
          <p:cNvPr id="24" name="Rectangle 23"/>
          <p:cNvSpPr/>
          <p:nvPr/>
        </p:nvSpPr>
        <p:spPr>
          <a:xfrm>
            <a:off x="7848600" y="3733800"/>
            <a:ext cx="1676400" cy="646113"/>
          </a:xfrm>
          <a:prstGeom prst="rect">
            <a:avLst/>
          </a:prstGeom>
        </p:spPr>
        <p:txBody>
          <a:bodyPr>
            <a:spAutoFit/>
          </a:bodyPr>
          <a:lstStyle/>
          <a:p>
            <a:pPr eaLnBrk="1" fontAlgn="auto" hangingPunct="1">
              <a:spcBef>
                <a:spcPts val="0"/>
              </a:spcBef>
              <a:spcAft>
                <a:spcPts val="0"/>
              </a:spcAft>
              <a:defRPr/>
            </a:pPr>
            <a:r>
              <a:rPr lang="en-US" sz="1200" dirty="0">
                <a:solidFill>
                  <a:schemeClr val="accent3"/>
                </a:solidFill>
                <a:latin typeface="+mn-lt"/>
                <a:cs typeface="Arial" pitchFamily="34" charset="0"/>
                <a:hlinkClick r:id="rId7"/>
              </a:rPr>
              <a:t>National Early Childhood Care and Education Policy</a:t>
            </a:r>
            <a:endParaRPr lang="en-IN" sz="1200" dirty="0">
              <a:solidFill>
                <a:schemeClr val="accent3"/>
              </a:solidFill>
              <a:latin typeface="+mn-lt"/>
            </a:endParaRPr>
          </a:p>
        </p:txBody>
      </p:sp>
      <p:sp>
        <p:nvSpPr>
          <p:cNvPr id="25" name="Text Box 7"/>
          <p:cNvSpPr txBox="1">
            <a:spLocks noChangeArrowheads="1"/>
          </p:cNvSpPr>
          <p:nvPr/>
        </p:nvSpPr>
        <p:spPr bwMode="auto">
          <a:xfrm>
            <a:off x="76200" y="16764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8" action="ppaction://hlinksldjump"/>
              </a:rPr>
              <a:t>Integrated Child Development Services Scheme (ICDS)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9" action="ppaction://hlinksldjump"/>
              </a:rPr>
              <a:t>Malnutrition</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Rajiv Gandhi National </a:t>
            </a:r>
            <a:r>
              <a:rPr lang="en-US" sz="1200" b="1" dirty="0" err="1">
                <a:latin typeface="+mn-lt"/>
                <a:hlinkClick r:id="rId10" action="ppaction://hlinksldjump"/>
              </a:rPr>
              <a:t>Creche</a:t>
            </a:r>
            <a:r>
              <a:rPr lang="en-US" sz="1200" b="1" dirty="0">
                <a:latin typeface="+mn-lt"/>
                <a:hlinkClick r:id="rId10"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2" action="ppaction://hlinksldjump"/>
              </a:rPr>
              <a:t>Rajiv Gandhi Scheme for Empowerment of  Adolescent  Boys – </a:t>
            </a:r>
            <a:r>
              <a:rPr lang="en-US" sz="1200" b="1" dirty="0" err="1">
                <a:latin typeface="+mn-lt"/>
                <a:hlinkClick r:id="rId12"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3" action="ppaction://hlinksldjump"/>
              </a:rPr>
              <a:t>Scheme for Welfare of Working Children in need of Care and Protection</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Tree>
  </p:cSld>
  <p:clrMapOvr>
    <a:masterClrMapping/>
  </p:clrMapOvr>
  <p:transition spd="slow">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Freeform 2"/>
          <p:cNvSpPr>
            <a:spLocks/>
          </p:cNvSpPr>
          <p:nvPr/>
        </p:nvSpPr>
        <p:spPr bwMode="auto">
          <a:xfrm>
            <a:off x="0" y="4343400"/>
            <a:ext cx="9144000" cy="25146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51" name="Text Box 1"/>
          <p:cNvSpPr txBox="1">
            <a:spLocks noChangeArrowheads="1"/>
          </p:cNvSpPr>
          <p:nvPr/>
        </p:nvSpPr>
        <p:spPr bwMode="auto">
          <a:xfrm>
            <a:off x="990600" y="-152400"/>
            <a:ext cx="784860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200000"/>
              </a:lnSpc>
              <a:spcAft>
                <a:spcPts val="1000"/>
              </a:spcAft>
            </a:pPr>
            <a:r>
              <a:rPr lang="en-IN" altLang="en-US" sz="2800" b="1" u="sng" dirty="0" smtClean="0">
                <a:solidFill>
                  <a:srgbClr val="FF6600"/>
                </a:solidFill>
                <a:latin typeface="Century Gothic" panose="020B0502020202020204" pitchFamily="34" charset="0"/>
                <a:cs typeface="Arial" panose="020B0604020202020204" pitchFamily="34" charset="0"/>
              </a:rPr>
              <a:t>Ministry of Women and Child Development</a:t>
            </a:r>
            <a:endParaRPr lang="en-US" altLang="en-US" u="sng" dirty="0">
              <a:latin typeface="Arial" panose="020B0604020202020204" pitchFamily="34" charset="0"/>
              <a:cs typeface="Arial" panose="020B0604020202020204" pitchFamily="34" charset="0"/>
            </a:endParaRPr>
          </a:p>
        </p:txBody>
      </p:sp>
      <p:sp>
        <p:nvSpPr>
          <p:cNvPr id="2052" name="Text Box 32"/>
          <p:cNvSpPr txBox="1">
            <a:spLocks noChangeArrowheads="1"/>
          </p:cNvSpPr>
          <p:nvPr/>
        </p:nvSpPr>
        <p:spPr bwMode="auto">
          <a:xfrm>
            <a:off x="152400" y="1219201"/>
            <a:ext cx="36576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1000"/>
              </a:spcAft>
            </a:pPr>
            <a:r>
              <a:rPr lang="en-IN" altLang="en-US" b="1" u="sng" dirty="0">
                <a:solidFill>
                  <a:srgbClr val="FF6600"/>
                </a:solidFill>
                <a:cs typeface="Arial" panose="020B0604020202020204" pitchFamily="34" charset="0"/>
              </a:rPr>
              <a:t>VISION</a:t>
            </a:r>
            <a:endParaRPr lang="en-IN" altLang="en-US" b="1" u="sng" dirty="0">
              <a:solidFill>
                <a:srgbClr val="FF6600"/>
              </a:solidFill>
              <a:latin typeface="Arial" panose="020B0604020202020204" pitchFamily="34" charset="0"/>
              <a:cs typeface="Arial" panose="020B0604020202020204" pitchFamily="34" charset="0"/>
            </a:endParaRPr>
          </a:p>
          <a:p>
            <a:pPr algn="just" eaLnBrk="1" hangingPunct="1">
              <a:spcAft>
                <a:spcPts val="1000"/>
              </a:spcAft>
            </a:pPr>
            <a:r>
              <a:rPr lang="en-IN" altLang="en-US" sz="1400" dirty="0">
                <a:cs typeface="Arial" panose="020B0604020202020204" pitchFamily="34" charset="0"/>
              </a:rPr>
              <a:t>“Empowered women living with dignity and contributing as equal partners in development in an environment free from violence and discrimination and, well-nurtured children with full opportunities for growth and development in a safe and protective environment</a:t>
            </a:r>
            <a:r>
              <a:rPr lang="en-IN" altLang="en-US" sz="1400" dirty="0" smtClean="0">
                <a:cs typeface="Arial" panose="020B0604020202020204" pitchFamily="34" charset="0"/>
              </a:rPr>
              <a:t>”</a:t>
            </a:r>
            <a:endParaRPr lang="en-IN" altLang="en-US" sz="1400" dirty="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2053" name="Text Box 4"/>
          <p:cNvSpPr txBox="1">
            <a:spLocks noChangeArrowheads="1"/>
          </p:cNvSpPr>
          <p:nvPr/>
        </p:nvSpPr>
        <p:spPr bwMode="auto">
          <a:xfrm>
            <a:off x="228600" y="3124200"/>
            <a:ext cx="3581400" cy="2233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1000"/>
              </a:spcAft>
            </a:pPr>
            <a:r>
              <a:rPr lang="en-IN" altLang="en-US" b="1" u="sng" dirty="0">
                <a:solidFill>
                  <a:srgbClr val="FF6600"/>
                </a:solidFill>
                <a:cs typeface="Arial" panose="020B0604020202020204" pitchFamily="34" charset="0"/>
              </a:rPr>
              <a:t>MISSION</a:t>
            </a:r>
            <a:endParaRPr lang="en-IN" altLang="en-US" sz="1600" b="1" dirty="0">
              <a:latin typeface="Arial" panose="020B0604020202020204" pitchFamily="34" charset="0"/>
              <a:cs typeface="Arial" panose="020B0604020202020204" pitchFamily="34" charset="0"/>
            </a:endParaRPr>
          </a:p>
          <a:p>
            <a:pPr algn="just" eaLnBrk="1" hangingPunct="1">
              <a:spcAft>
                <a:spcPts val="1000"/>
              </a:spcAft>
            </a:pPr>
            <a:r>
              <a:rPr lang="en-IN" altLang="en-US" sz="1400" dirty="0">
                <a:cs typeface="Arial" panose="020B0604020202020204" pitchFamily="34" charset="0"/>
              </a:rPr>
              <a:t>Promoting safety, social &amp; economic empowerment of women and protection, care and development of children through cross cutting policies, programmes and schemes.</a:t>
            </a:r>
          </a:p>
          <a:p>
            <a:pPr eaLnBrk="1" hangingPunct="1"/>
            <a:endParaRPr lang="en-US" altLang="en-US" dirty="0">
              <a:latin typeface="Arial" panose="020B0604020202020204" pitchFamily="34" charset="0"/>
              <a:cs typeface="Arial" panose="020B0604020202020204" pitchFamily="34" charset="0"/>
            </a:endParaRPr>
          </a:p>
        </p:txBody>
      </p:sp>
      <p:pic>
        <p:nvPicPr>
          <p:cNvPr id="2055" name="Picture 9" descr="High resolution_WCD 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1252538" cy="120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6" name="Text Box 1"/>
          <p:cNvSpPr txBox="1">
            <a:spLocks noChangeArrowheads="1"/>
          </p:cNvSpPr>
          <p:nvPr/>
        </p:nvSpPr>
        <p:spPr bwMode="auto">
          <a:xfrm>
            <a:off x="76200" y="4068810"/>
            <a:ext cx="89154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12000"/>
              </a:lnSpc>
              <a:spcAft>
                <a:spcPts val="1000"/>
              </a:spcAft>
            </a:pPr>
            <a:endParaRPr lang="en-IN" altLang="en-US" b="1" dirty="0">
              <a:solidFill>
                <a:srgbClr val="FFFFFF"/>
              </a:solidFill>
              <a:latin typeface="Arial" panose="020B0604020202020204" pitchFamily="34" charset="0"/>
              <a:cs typeface="Arial" panose="020B0604020202020204" pitchFamily="34" charset="0"/>
            </a:endParaRPr>
          </a:p>
          <a:p>
            <a:pPr algn="just" eaLnBrk="1" hangingPunct="1">
              <a:lnSpc>
                <a:spcPct val="112000"/>
              </a:lnSpc>
              <a:spcAft>
                <a:spcPts val="1000"/>
              </a:spcAft>
            </a:pPr>
            <a:endParaRPr lang="en-IN" altLang="en-US" b="1" dirty="0">
              <a:solidFill>
                <a:srgbClr val="FFFFFF"/>
              </a:solidFill>
              <a:latin typeface="Arial" panose="020B0604020202020204" pitchFamily="34" charset="0"/>
              <a:cs typeface="Arial" panose="020B0604020202020204" pitchFamily="34" charset="0"/>
            </a:endParaRPr>
          </a:p>
          <a:p>
            <a:pPr algn="just" eaLnBrk="1" hangingPunct="1">
              <a:lnSpc>
                <a:spcPct val="112000"/>
              </a:lnSpc>
              <a:spcAft>
                <a:spcPts val="1000"/>
              </a:spcAft>
            </a:pPr>
            <a:endParaRPr lang="en-IN" altLang="en-US" b="1" dirty="0">
              <a:solidFill>
                <a:srgbClr val="FFFFFF"/>
              </a:solidFill>
              <a:latin typeface="Arial" panose="020B0604020202020204" pitchFamily="34" charset="0"/>
              <a:cs typeface="Arial" panose="020B0604020202020204" pitchFamily="34" charset="0"/>
            </a:endParaRPr>
          </a:p>
          <a:p>
            <a:pPr algn="just" eaLnBrk="1" hangingPunct="1">
              <a:spcAft>
                <a:spcPts val="1000"/>
              </a:spcAft>
            </a:pPr>
            <a:r>
              <a:rPr lang="en-IN" altLang="en-US" sz="1600" b="1" dirty="0">
                <a:solidFill>
                  <a:srgbClr val="FFFFFF"/>
                </a:solidFill>
                <a:cs typeface="Arial" panose="020B0604020202020204" pitchFamily="34" charset="0"/>
              </a:rPr>
              <a:t>The Department of Women and Child Development was set up in the year 1985 as a part of the Ministry of Human Resource Development to give the much needed impetus to the holistic development of women and children. With effect from 30.01.2006, the Department has been upgraded to a Ministry.</a:t>
            </a:r>
            <a:r>
              <a:rPr lang="en-IN" altLang="en-US" b="1" dirty="0">
                <a:solidFill>
                  <a:srgbClr val="FFFFFF"/>
                </a:solidFill>
                <a:latin typeface="Times New Roman" panose="02020603050405020304" pitchFamily="18" charset="0"/>
                <a:cs typeface="Arial" panose="020B0604020202020204" pitchFamily="34" charset="0"/>
              </a:rPr>
              <a:t/>
            </a:r>
            <a:br>
              <a:rPr lang="en-IN" altLang="en-US" b="1" dirty="0">
                <a:solidFill>
                  <a:srgbClr val="FFFFFF"/>
                </a:solidFill>
                <a:latin typeface="Times New Roman" panose="02020603050405020304" pitchFamily="18" charset="0"/>
                <a:cs typeface="Arial" panose="020B0604020202020204" pitchFamily="34" charset="0"/>
              </a:rPr>
            </a:br>
            <a:r>
              <a:rPr lang="en-IN" altLang="en-US" b="1" dirty="0">
                <a:solidFill>
                  <a:srgbClr val="FFFFFF"/>
                </a:solidFill>
                <a:latin typeface="Times New Roman" panose="02020603050405020304" pitchFamily="18" charset="0"/>
                <a:cs typeface="Arial" panose="020B0604020202020204" pitchFamily="34" charset="0"/>
              </a:rPr>
              <a:t> 	</a:t>
            </a:r>
            <a:endParaRPr lang="en-IN" altLang="en-US" sz="1100" dirty="0">
              <a:latin typeface="Times New Roman" panose="02020603050405020304" pitchFamily="18" charset="0"/>
              <a:cs typeface="Arial" panose="020B0604020202020204" pitchFamily="34" charset="0"/>
            </a:endParaRPr>
          </a:p>
          <a:p>
            <a:pPr algn="just" eaLnBrk="1" hangingPunct="1"/>
            <a:endParaRPr lang="en-US" altLang="en-US" dirty="0">
              <a:latin typeface="Arial" panose="020B0604020202020204" pitchFamily="34" charset="0"/>
              <a:cs typeface="Arial" panose="020B0604020202020204" pitchFamily="34" charset="0"/>
            </a:endParaRPr>
          </a:p>
        </p:txBody>
      </p:sp>
      <p:pic>
        <p:nvPicPr>
          <p:cNvPr id="10" name="Picture 9"/>
          <p:cNvPicPr/>
          <p:nvPr/>
        </p:nvPicPr>
        <p:blipFill>
          <a:blip r:embed="rId3" cstate="print">
            <a:extLst>
              <a:ext uri="{28A0092B-C50C-407E-A947-70E740481C1C}">
                <a14:useLocalDpi xmlns="" xmlns:a14="http://schemas.microsoft.com/office/drawing/2010/main" val="0"/>
              </a:ext>
            </a:extLst>
          </a:blip>
          <a:stretch>
            <a:fillRect/>
          </a:stretch>
        </p:blipFill>
        <p:spPr bwMode="auto">
          <a:xfrm>
            <a:off x="3918488" y="762000"/>
            <a:ext cx="5269423" cy="4038600"/>
          </a:xfrm>
          <a:prstGeom prst="ellipse">
            <a:avLst/>
          </a:prstGeom>
          <a:ln>
            <a:noFill/>
          </a:ln>
          <a:effectLst>
            <a:softEdge rad="112500"/>
          </a:effectLst>
        </p:spPr>
      </p:pic>
    </p:spTree>
  </p:cSld>
  <p:clrMapOvr>
    <a:masterClrMapping/>
  </p:clrMapOvr>
  <p:transition spd="slow">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2" descr="Agar Baar Baar_Hindi-01.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67250" y="3352800"/>
            <a:ext cx="280035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7412" name="Group 76"/>
          <p:cNvGrpSpPr>
            <a:grpSpLocks/>
          </p:cNvGrpSpPr>
          <p:nvPr/>
        </p:nvGrpSpPr>
        <p:grpSpPr bwMode="auto">
          <a:xfrm>
            <a:off x="685800" y="0"/>
            <a:ext cx="1570038" cy="6858000"/>
            <a:chOff x="1143" y="360"/>
            <a:chExt cx="2377" cy="15120"/>
          </a:xfrm>
        </p:grpSpPr>
        <p:sp>
          <p:nvSpPr>
            <p:cNvPr id="17426"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27"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28"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29"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30"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7413"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
            </a:r>
            <a:br>
              <a:rPr lang="en-US" altLang="en-US" b="1">
                <a:solidFill>
                  <a:schemeClr val="bg1"/>
                </a:solidFill>
                <a:latin typeface="Arial" panose="020B0604020202020204" pitchFamily="34" charset="0"/>
                <a:cs typeface="Arial" panose="020B0604020202020204" pitchFamily="34" charset="0"/>
              </a:rPr>
            </a:br>
            <a:r>
              <a:rPr lang="en-US" altLang="en-US" b="1">
                <a:solidFill>
                  <a:schemeClr val="bg1"/>
                </a:solidFill>
                <a:latin typeface="Arial" panose="020B0604020202020204" pitchFamily="34" charset="0"/>
                <a:cs typeface="Arial" panose="020B0604020202020204" pitchFamily="34" charset="0"/>
              </a:rPr>
              <a:t>MALNUTRITION</a:t>
            </a:r>
          </a:p>
          <a:p>
            <a:pPr eaLnBrk="1" hangingPunct="1"/>
            <a:endParaRPr lang="en-US" altLang="en-US"/>
          </a:p>
        </p:txBody>
      </p:sp>
      <p:sp>
        <p:nvSpPr>
          <p:cNvPr id="17414"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16"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417" name="Text Box 6"/>
          <p:cNvSpPr txBox="1">
            <a:spLocks noChangeArrowheads="1"/>
          </p:cNvSpPr>
          <p:nvPr/>
        </p:nvSpPr>
        <p:spPr bwMode="auto">
          <a:xfrm>
            <a:off x="8051800" y="1295400"/>
            <a:ext cx="12446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latin typeface="Arial" panose="020B0604020202020204" pitchFamily="34" charset="0"/>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latin typeface="Arial" panose="020B0604020202020204" pitchFamily="34" charset="0"/>
              <a:cs typeface="Arial" panose="020B0604020202020204" pitchFamily="34" charset="0"/>
            </a:endParaRPr>
          </a:p>
          <a:p>
            <a:pPr eaLnBrk="1" hangingPunct="1">
              <a:lnSpc>
                <a:spcPct val="144000"/>
              </a:lnSpc>
              <a:spcAft>
                <a:spcPts val="1000"/>
              </a:spcAft>
            </a:pPr>
            <a:r>
              <a:rPr lang="en-US" altLang="en-US" sz="1100" dirty="0">
                <a:solidFill>
                  <a:srgbClr val="FF6600"/>
                </a:solidFill>
                <a:latin typeface="Arial" panose="020B0604020202020204" pitchFamily="34" charset="0"/>
                <a:cs typeface="Arial" panose="020B0604020202020204" pitchFamily="34" charset="0"/>
              </a:rPr>
              <a:t>Audio/Video</a:t>
            </a:r>
          </a:p>
          <a:p>
            <a:pPr eaLnBrk="1" hangingPunct="1">
              <a:buFont typeface="Arial" panose="020B0604020202020204" pitchFamily="34" charset="0"/>
              <a:buChar char="•"/>
            </a:pPr>
            <a:r>
              <a:rPr lang="en-IN" altLang="en-US" sz="1000" b="1" u="sng" dirty="0">
                <a:hlinkClick r:id="rId3"/>
              </a:rPr>
              <a:t>Amir Khan: Free India from Malnutrition-</a:t>
            </a:r>
            <a:r>
              <a:rPr lang="en-IN" altLang="en-US" sz="1000" b="1" u="sng" dirty="0" err="1">
                <a:hlinkClick r:id="rId3"/>
              </a:rPr>
              <a:t>Kuposhan</a:t>
            </a:r>
            <a:r>
              <a:rPr lang="en-IN" altLang="en-US" sz="1000" b="1" u="sng" dirty="0">
                <a:hlinkClick r:id="rId3"/>
              </a:rPr>
              <a:t> Bharat </a:t>
            </a:r>
            <a:r>
              <a:rPr lang="en-IN" altLang="en-US" sz="1000" b="1" u="sng" dirty="0" err="1">
                <a:hlinkClick r:id="rId3"/>
              </a:rPr>
              <a:t>Chodo</a:t>
            </a:r>
            <a:endParaRPr lang="en-IN" altLang="en-US" sz="1000" dirty="0"/>
          </a:p>
          <a:p>
            <a:pPr eaLnBrk="1" hangingPunct="1">
              <a:lnSpc>
                <a:spcPct val="144000"/>
              </a:lnSpc>
              <a:spcAft>
                <a:spcPts val="1000"/>
              </a:spcAft>
            </a:pPr>
            <a:endParaRPr lang="en-US" altLang="en-US" sz="1100" dirty="0">
              <a:solidFill>
                <a:srgbClr val="676767"/>
              </a:solidFill>
              <a:latin typeface="Arial" panose="020B0604020202020204" pitchFamily="34" charset="0"/>
              <a:cs typeface="Arial" panose="020B0604020202020204" pitchFamily="34" charset="0"/>
            </a:endParaRPr>
          </a:p>
          <a:p>
            <a:pPr eaLnBrk="1" hangingPunct="1">
              <a:lnSpc>
                <a:spcPct val="112000"/>
              </a:lnSpc>
              <a:spcAft>
                <a:spcPts val="1000"/>
              </a:spcAft>
            </a:pPr>
            <a:r>
              <a:rPr lang="en-US" altLang="en-US" sz="1100" dirty="0">
                <a:solidFill>
                  <a:srgbClr val="EF792F"/>
                </a:solidFill>
                <a:latin typeface="Arial" panose="020B0604020202020204" pitchFamily="34" charset="0"/>
                <a:cs typeface="Arial" panose="020B0604020202020204" pitchFamily="34" charset="0"/>
              </a:rPr>
              <a:t>Achievements</a:t>
            </a:r>
          </a:p>
        </p:txBody>
      </p:sp>
      <p:sp>
        <p:nvSpPr>
          <p:cNvPr id="17418" name="Text Box 9"/>
          <p:cNvSpPr txBox="1">
            <a:spLocks noChangeArrowheads="1"/>
          </p:cNvSpPr>
          <p:nvPr/>
        </p:nvSpPr>
        <p:spPr bwMode="auto">
          <a:xfrm>
            <a:off x="1981200" y="1219200"/>
            <a:ext cx="251460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Malnutrition means imbalanced nutrition and includes both under-nutrition and over-nutrition. The problem is multi-dimensional and inter-generational in nature, the determinants of which include food insecurity, illiteracy and lack of awareness especially in women, access to health services, availability of safe drinking water, sanitation etc. Food and Nutrition Board under the Ministry of Women and Child Development with a country wide set up comprising technical wing at centre, four regional offices with quality control laboratories and 43 committee food and nutrition extension units is responsible for policy guidelines for critical nutrition issues and nutrition coordination and improving the content of nutrition </a:t>
            </a:r>
            <a:r>
              <a:rPr lang="en-US" altLang="en-US" sz="1200" dirty="0" err="1">
                <a:cs typeface="Arial" panose="020B0604020202020204" pitchFamily="34" charset="0"/>
              </a:rPr>
              <a:t>programmes</a:t>
            </a:r>
            <a:r>
              <a:rPr lang="en-US" altLang="en-US" sz="1200" dirty="0">
                <a:cs typeface="Arial" panose="020B0604020202020204" pitchFamily="34" charset="0"/>
              </a:rPr>
              <a:t>. </a:t>
            </a:r>
          </a:p>
          <a:p>
            <a:pPr eaLnBrk="1" hangingPunct="1"/>
            <a:r>
              <a:rPr lang="en-US" altLang="en-US" sz="1200" dirty="0"/>
              <a:t> </a:t>
            </a: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17419" name="Text Box 10"/>
          <p:cNvSpPr txBox="1">
            <a:spLocks noChangeArrowheads="1"/>
          </p:cNvSpPr>
          <p:nvPr/>
        </p:nvSpPr>
        <p:spPr bwMode="auto">
          <a:xfrm>
            <a:off x="4724400" y="1219200"/>
            <a:ext cx="26670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Further the Government has accorded high priority to the issue of mal-nutrition especially amongst children and young girls and to tackle this problem, a new invigorated National Nutrition Mission is being formulated. The contours and contents are being worked out in consultation with stake-holders, academia experts and representatives of States.</a:t>
            </a:r>
          </a:p>
          <a:p>
            <a:pPr eaLnBrk="1" hangingPunct="1"/>
            <a:endParaRPr lang="en-US" altLang="en-US" sz="1000" dirty="0">
              <a:solidFill>
                <a:srgbClr val="000000"/>
              </a:solidFill>
              <a:latin typeface="Arial" panose="020B0604020202020204" pitchFamily="34" charset="0"/>
              <a:cs typeface="Arial" panose="020B0604020202020204" pitchFamily="34" charset="0"/>
            </a:endParaRPr>
          </a:p>
          <a:p>
            <a:pPr eaLnBrk="1" hangingPunct="1"/>
            <a:endParaRPr lang="en-US" altLang="en-US" sz="1000" dirty="0">
              <a:latin typeface="Arial" panose="020B0604020202020204" pitchFamily="34" charset="0"/>
              <a:cs typeface="Arial" panose="020B0604020202020204" pitchFamily="34" charset="0"/>
            </a:endParaRPr>
          </a:p>
        </p:txBody>
      </p:sp>
      <p:pic>
        <p:nvPicPr>
          <p:cNvPr id="17420"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424738" y="19812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1"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543800" y="35052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4168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3" name="Rectangle 1"/>
          <p:cNvSpPr>
            <a:spLocks noChangeArrowheads="1"/>
          </p:cNvSpPr>
          <p:nvPr/>
        </p:nvSpPr>
        <p:spPr bwMode="auto">
          <a:xfrm>
            <a:off x="7467600" y="3828127"/>
            <a:ext cx="1676400" cy="1277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b="1" i="1" dirty="0">
                <a:solidFill>
                  <a:srgbClr val="212120"/>
                </a:solidFill>
                <a:ea typeface="Times New Roman" panose="02020603050405020304" pitchFamily="18" charset="0"/>
                <a:cs typeface="Arial" panose="020B0604020202020204" pitchFamily="34" charset="0"/>
                <a:hlinkClick r:id="rId7"/>
              </a:rPr>
              <a:t>Click here for </a:t>
            </a:r>
            <a:r>
              <a:rPr lang="en-US" altLang="en-US" sz="1100" b="1" i="1" dirty="0" smtClean="0">
                <a:solidFill>
                  <a:srgbClr val="212120"/>
                </a:solidFill>
                <a:ea typeface="Times New Roman" panose="02020603050405020304" pitchFamily="18" charset="0"/>
                <a:cs typeface="Arial" panose="020B0604020202020204" pitchFamily="34" charset="0"/>
                <a:hlinkClick r:id="rId7"/>
              </a:rPr>
              <a:t>creative's, </a:t>
            </a:r>
            <a:r>
              <a:rPr lang="en-US" altLang="en-US" sz="1100" b="1" i="1" dirty="0">
                <a:solidFill>
                  <a:srgbClr val="212120"/>
                </a:solidFill>
                <a:ea typeface="Times New Roman" panose="02020603050405020304" pitchFamily="18" charset="0"/>
                <a:cs typeface="Arial" panose="020B0604020202020204" pitchFamily="34" charset="0"/>
                <a:hlinkClick r:id="rId7"/>
              </a:rPr>
              <a:t>audios and videos in 18 languages on Information, Education and Communication (IEC) Campaign against malnutrition</a:t>
            </a:r>
            <a:r>
              <a:rPr lang="en-US" altLang="en-US" sz="1100" b="1" i="1" dirty="0">
                <a:solidFill>
                  <a:srgbClr val="000000"/>
                </a:solidFill>
                <a:ea typeface="Times New Roman" panose="02020603050405020304" pitchFamily="18" charset="0"/>
                <a:cs typeface="Arial" panose="020B0604020202020204" pitchFamily="34" charset="0"/>
              </a:rPr>
              <a:t> </a:t>
            </a:r>
            <a:endParaRPr lang="en-US" altLang="en-US" sz="1200" i="1" dirty="0">
              <a:latin typeface="Arial" panose="020B0604020202020204" pitchFamily="34" charset="0"/>
              <a:ea typeface="Times New Roman" panose="02020603050405020304" pitchFamily="18" charset="0"/>
              <a:cs typeface="Arial" panose="020B0604020202020204" pitchFamily="34" charset="0"/>
            </a:endParaRPr>
          </a:p>
        </p:txBody>
      </p:sp>
      <p:sp>
        <p:nvSpPr>
          <p:cNvPr id="17424"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3" name="Text Box 7"/>
          <p:cNvSpPr txBox="1">
            <a:spLocks noChangeArrowheads="1"/>
          </p:cNvSpPr>
          <p:nvPr/>
        </p:nvSpPr>
        <p:spPr bwMode="auto">
          <a:xfrm>
            <a:off x="76200" y="16764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8"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9" action="ppaction://hlinksldjump"/>
              </a:rPr>
              <a:t>Early Childhood Care and Education(ECCE)</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Rajiv Gandhi National </a:t>
            </a:r>
            <a:r>
              <a:rPr lang="en-US" sz="1200" b="1" dirty="0" err="1">
                <a:latin typeface="+mn-lt"/>
                <a:hlinkClick r:id="rId10" action="ppaction://hlinksldjump"/>
              </a:rPr>
              <a:t>Creche</a:t>
            </a:r>
            <a:r>
              <a:rPr lang="en-US" sz="1200" b="1" dirty="0">
                <a:latin typeface="+mn-lt"/>
                <a:hlinkClick r:id="rId10"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2" action="ppaction://hlinksldjump"/>
              </a:rPr>
              <a:t>Rajiv Gandhi Scheme for Empowerment of  Adolescent  Boys – </a:t>
            </a:r>
            <a:r>
              <a:rPr lang="en-US" sz="1200" b="1" dirty="0" err="1">
                <a:latin typeface="+mn-lt"/>
                <a:hlinkClick r:id="rId12"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3" action="ppaction://hlinksldjump"/>
              </a:rPr>
              <a:t>Scheme for Welfare of Working Children in need of Care and Protection</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Tree>
  </p:cSld>
  <p:clrMapOvr>
    <a:masterClrMapping/>
  </p:clrMapOvr>
  <p:transition spd="slow">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8435" name="Group 76"/>
          <p:cNvGrpSpPr>
            <a:grpSpLocks/>
          </p:cNvGrpSpPr>
          <p:nvPr/>
        </p:nvGrpSpPr>
        <p:grpSpPr bwMode="auto">
          <a:xfrm>
            <a:off x="685800" y="0"/>
            <a:ext cx="1570038" cy="6858000"/>
            <a:chOff x="1143" y="360"/>
            <a:chExt cx="2377" cy="15120"/>
          </a:xfrm>
        </p:grpSpPr>
        <p:sp>
          <p:nvSpPr>
            <p:cNvPr id="18454"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55"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56"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57"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58"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6"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a:solidFill>
                  <a:schemeClr val="bg1"/>
                </a:solidFill>
                <a:latin typeface="Arial" panose="020B0604020202020204" pitchFamily="34" charset="0"/>
                <a:cs typeface="Arial" panose="020B0604020202020204" pitchFamily="34" charset="0"/>
              </a:rPr>
              <a:t/>
            </a:r>
            <a:br>
              <a:rPr lang="en-US" altLang="en-US" b="1">
                <a:solidFill>
                  <a:schemeClr val="bg1"/>
                </a:solidFill>
                <a:latin typeface="Arial" panose="020B0604020202020204" pitchFamily="34" charset="0"/>
                <a:cs typeface="Arial" panose="020B0604020202020204" pitchFamily="34" charset="0"/>
              </a:rPr>
            </a:br>
            <a:r>
              <a:rPr lang="en-US" altLang="en-US" b="1">
                <a:solidFill>
                  <a:schemeClr val="bg1"/>
                </a:solidFill>
                <a:latin typeface="Arial" panose="020B0604020202020204" pitchFamily="34" charset="0"/>
                <a:cs typeface="Arial" panose="020B0604020202020204" pitchFamily="34" charset="0"/>
              </a:rPr>
              <a:t>Rajiv Gandhi National Creche Scheme</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b="1">
              <a:solidFill>
                <a:schemeClr val="bg1"/>
              </a:solidFill>
              <a:latin typeface="Arial" panose="020B0604020202020204" pitchFamily="34" charset="0"/>
              <a:cs typeface="Arial" panose="020B0604020202020204" pitchFamily="34" charset="0"/>
            </a:endParaRPr>
          </a:p>
          <a:p>
            <a:pPr eaLnBrk="1" hangingPunct="1"/>
            <a:endParaRPr lang="en-US" altLang="en-US"/>
          </a:p>
        </p:txBody>
      </p:sp>
      <p:sp>
        <p:nvSpPr>
          <p:cNvPr id="18437"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18438"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91400" y="5334000"/>
            <a:ext cx="17526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18439" name="Freeform 5"/>
          <p:cNvSpPr>
            <a:spLocks/>
          </p:cNvSpPr>
          <p:nvPr/>
        </p:nvSpPr>
        <p:spPr bwMode="auto">
          <a:xfrm>
            <a:off x="0" y="5334000"/>
            <a:ext cx="73914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18441" name="Text Box 9"/>
          <p:cNvSpPr txBox="1">
            <a:spLocks noChangeArrowheads="1"/>
          </p:cNvSpPr>
          <p:nvPr/>
        </p:nvSpPr>
        <p:spPr bwMode="auto">
          <a:xfrm>
            <a:off x="1981199" y="1295400"/>
            <a:ext cx="2514601"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RGN </a:t>
            </a:r>
            <a:r>
              <a:rPr lang="en-US" altLang="en-US" sz="1200" dirty="0" err="1">
                <a:cs typeface="Arial" panose="020B0604020202020204" pitchFamily="34" charset="0"/>
              </a:rPr>
              <a:t>Creche</a:t>
            </a:r>
            <a:r>
              <a:rPr lang="en-US" altLang="en-US" sz="1200" dirty="0">
                <a:cs typeface="Arial" panose="020B0604020202020204" pitchFamily="34" charset="0"/>
              </a:rPr>
              <a:t> Scheme was launched as a Central Sector Scheme </a:t>
            </a:r>
            <a:r>
              <a:rPr lang="en-US" altLang="en-US" sz="1200" dirty="0" err="1">
                <a:cs typeface="Arial" panose="020B0604020202020204" pitchFamily="34" charset="0"/>
              </a:rPr>
              <a:t>w.e.f</a:t>
            </a:r>
            <a:r>
              <a:rPr lang="en-US" altLang="en-US" sz="1200" dirty="0">
                <a:cs typeface="Arial" panose="020B0604020202020204" pitchFamily="34" charset="0"/>
              </a:rPr>
              <a:t>. 1</a:t>
            </a:r>
            <a:r>
              <a:rPr lang="en-US" altLang="en-US" sz="1200" baseline="30000" dirty="0">
                <a:cs typeface="Arial" panose="020B0604020202020204" pitchFamily="34" charset="0"/>
              </a:rPr>
              <a:t>st</a:t>
            </a:r>
            <a:r>
              <a:rPr lang="en-US" altLang="en-US" sz="1200" dirty="0">
                <a:cs typeface="Arial" panose="020B0604020202020204" pitchFamily="34" charset="0"/>
              </a:rPr>
              <a:t> January, 2006 to provide day care facilities to children (age group of 0-6 years) of working and other deserving women belonging to families whose monthly income is not more than Rs. 12,000/-.  The Scheme provides supplementary nutrition, health care inputs like immunization, polio drops, basic health monitoring, recreation, pre-school education (03-06 years), emergency medicine and contingencies. </a:t>
            </a: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18442" name="Text Box 10"/>
          <p:cNvSpPr txBox="1">
            <a:spLocks noChangeArrowheads="1"/>
          </p:cNvSpPr>
          <p:nvPr/>
        </p:nvSpPr>
        <p:spPr bwMode="auto">
          <a:xfrm>
            <a:off x="4495800" y="1752600"/>
            <a:ext cx="201295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000">
              <a:latin typeface="Arial" panose="020B0604020202020204" pitchFamily="34" charset="0"/>
              <a:cs typeface="Arial" panose="020B0604020202020204" pitchFamily="34" charset="0"/>
            </a:endParaRPr>
          </a:p>
        </p:txBody>
      </p:sp>
      <p:sp>
        <p:nvSpPr>
          <p:cNvPr id="18443" name="Text Box 10"/>
          <p:cNvSpPr txBox="1">
            <a:spLocks noChangeArrowheads="1"/>
          </p:cNvSpPr>
          <p:nvPr/>
        </p:nvSpPr>
        <p:spPr bwMode="auto">
          <a:xfrm>
            <a:off x="4648200" y="1295400"/>
            <a:ext cx="27432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The scheme is presently implemented through Central Social Welfare Board (CSWB) and Indian Council for Child Welfare (ICCW).The Government assistance is limited to 90% of the schematic pattern or actual expenditure (except honorarium to crèche workers) whichever is less and the remaining expenditure is borne by the implementing   agencies concerned. Government grant @ Rs 3,532.00 per month per crèche for 25 babies is given to the implementing agencies.</a:t>
            </a:r>
          </a:p>
          <a:p>
            <a:pPr algn="just" eaLnBrk="1" hangingPunct="1"/>
            <a:r>
              <a:rPr lang="en-US" altLang="en-US" sz="1200" dirty="0">
                <a:cs typeface="Arial" panose="020B0604020202020204" pitchFamily="34" charset="0"/>
              </a:rPr>
              <a:t> </a:t>
            </a:r>
          </a:p>
          <a:p>
            <a:pPr eaLnBrk="1" hangingPunct="1"/>
            <a:endParaRPr lang="en-US" altLang="en-US" sz="1000" dirty="0">
              <a:solidFill>
                <a:srgbClr val="000000"/>
              </a:solidFill>
              <a:latin typeface="Arial" panose="020B0604020202020204" pitchFamily="34" charset="0"/>
              <a:cs typeface="Arial" panose="020B0604020202020204" pitchFamily="34" charset="0"/>
            </a:endParaRPr>
          </a:p>
          <a:p>
            <a:pPr eaLnBrk="1" hangingPunct="1"/>
            <a:endParaRPr lang="en-US" altLang="en-US" sz="1000" dirty="0">
              <a:latin typeface="Arial" panose="020B0604020202020204" pitchFamily="34" charset="0"/>
              <a:cs typeface="Arial" panose="020B0604020202020204" pitchFamily="34" charset="0"/>
            </a:endParaRPr>
          </a:p>
        </p:txBody>
      </p:sp>
      <p:sp>
        <p:nvSpPr>
          <p:cNvPr id="18444" name="Text Box 6"/>
          <p:cNvSpPr txBox="1">
            <a:spLocks noChangeArrowheads="1"/>
          </p:cNvSpPr>
          <p:nvPr/>
        </p:nvSpPr>
        <p:spPr bwMode="auto">
          <a:xfrm>
            <a:off x="8077200" y="1287462"/>
            <a:ext cx="11430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18445"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04138" y="1973262"/>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6"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737475" y="2735262"/>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7"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96200" y="1287462"/>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934200" y="3802062"/>
            <a:ext cx="3352800" cy="8620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6"/>
              </a:rPr>
              <a:t>Rajiv Gandhi National </a:t>
            </a:r>
            <a:r>
              <a:rPr lang="en-US" sz="1400" dirty="0" err="1">
                <a:solidFill>
                  <a:schemeClr val="accent3"/>
                </a:solidFill>
                <a:latin typeface="+mn-lt"/>
                <a:cs typeface="Arial" pitchFamily="34" charset="0"/>
                <a:hlinkClick r:id="rId6"/>
              </a:rPr>
              <a:t>Creche</a:t>
            </a:r>
            <a:r>
              <a:rPr lang="en-US" sz="1400" dirty="0">
                <a:solidFill>
                  <a:schemeClr val="accent3"/>
                </a:solidFill>
                <a:latin typeface="+mn-lt"/>
                <a:cs typeface="Arial" pitchFamily="34" charset="0"/>
                <a:hlinkClick r:id="rId6"/>
              </a:rPr>
              <a:t> Scheme-policy document </a:t>
            </a:r>
            <a:endParaRPr lang="en-US" sz="1400" dirty="0">
              <a:solidFill>
                <a:schemeClr val="accent3"/>
              </a:solidFill>
              <a:latin typeface="+mn-lt"/>
              <a:cs typeface="Arial" pitchFamily="34" charset="0"/>
            </a:endParaRPr>
          </a:p>
        </p:txBody>
      </p:sp>
      <p:sp>
        <p:nvSpPr>
          <p:cNvPr id="18449"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4" name="Text Box 7"/>
          <p:cNvSpPr txBox="1">
            <a:spLocks noChangeArrowheads="1"/>
          </p:cNvSpPr>
          <p:nvPr/>
        </p:nvSpPr>
        <p:spPr bwMode="auto">
          <a:xfrm>
            <a:off x="76200" y="16764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7"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8"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9" action="ppaction://hlinksldjump"/>
              </a:rPr>
              <a:t>Malnutrition</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Rajiv Gandhi Scheme for Empowerment of  Adolescent  Boys – </a:t>
            </a:r>
            <a:r>
              <a:rPr lang="en-US" sz="1200" b="1" dirty="0" err="1">
                <a:latin typeface="+mn-lt"/>
                <a:hlinkClick r:id="rId11"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2" action="ppaction://hlinksldjump"/>
              </a:rPr>
              <a:t>Scheme for Welfare of Working Children in need of Care and Protection</a:t>
            </a:r>
            <a:endParaRPr lang="en-US" sz="1200" b="1" dirty="0">
              <a:latin typeface="+mn-lt"/>
            </a:endParaRPr>
          </a:p>
          <a:p>
            <a:pPr eaLnBrk="1" fontAlgn="auto" hangingPunct="1">
              <a:defRPr/>
            </a:pPr>
            <a:r>
              <a:rPr lang="en-US" sz="1100" b="1" dirty="0">
                <a:latin typeface="+mn-lt"/>
              </a:rPr>
              <a:t> </a:t>
            </a:r>
            <a:endParaRPr lang="en-IN" sz="1100" b="1" dirty="0">
              <a:latin typeface="+mn-lt"/>
            </a:endParaRPr>
          </a:p>
          <a:p>
            <a:pPr eaLnBrk="1" fontAlgn="auto" hangingPunct="1">
              <a:defRPr/>
            </a:pPr>
            <a:endParaRPr lang="en-IN" sz="1100" b="1" dirty="0">
              <a:latin typeface="+mn-lt"/>
            </a:endParaRPr>
          </a:p>
        </p:txBody>
      </p:sp>
      <p:sp>
        <p:nvSpPr>
          <p:cNvPr id="25" name="Text Box 10"/>
          <p:cNvSpPr txBox="1">
            <a:spLocks noChangeArrowheads="1"/>
          </p:cNvSpPr>
          <p:nvPr/>
        </p:nvSpPr>
        <p:spPr bwMode="auto">
          <a:xfrm>
            <a:off x="2362200" y="4419600"/>
            <a:ext cx="4495800" cy="685800"/>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lIns="36576" tIns="36576" rIns="36576" bIns="36576"/>
          <a:lstStyle/>
          <a:p>
            <a:pPr algn="just" eaLnBrk="1" hangingPunct="1">
              <a:defRPr/>
            </a:pPr>
            <a:r>
              <a:rPr lang="en-US" altLang="en-US" sz="1600" b="1" dirty="0">
                <a:cs typeface="Arial" charset="0"/>
              </a:rPr>
              <a:t>Total number of beneficiaries during 2013-14 is about 5.88 </a:t>
            </a:r>
            <a:r>
              <a:rPr lang="en-US" altLang="en-US" sz="1600" b="1" dirty="0" err="1">
                <a:cs typeface="Arial" charset="0"/>
              </a:rPr>
              <a:t>lakh</a:t>
            </a:r>
            <a:endParaRPr lang="en-US" altLang="en-US" sz="1600" b="1" dirty="0">
              <a:cs typeface="Arial" charset="0"/>
            </a:endParaRPr>
          </a:p>
        </p:txBody>
      </p:sp>
    </p:spTree>
  </p:cSld>
  <p:clrMapOvr>
    <a:masterClrMapping/>
  </p:clrMapOvr>
  <p:transition spd="slow">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9459" name="Group 76"/>
          <p:cNvGrpSpPr>
            <a:grpSpLocks/>
          </p:cNvGrpSpPr>
          <p:nvPr/>
        </p:nvGrpSpPr>
        <p:grpSpPr bwMode="auto">
          <a:xfrm>
            <a:off x="685800" y="0"/>
            <a:ext cx="1570038" cy="6858000"/>
            <a:chOff x="1143" y="360"/>
            <a:chExt cx="2377" cy="15120"/>
          </a:xfrm>
        </p:grpSpPr>
        <p:sp>
          <p:nvSpPr>
            <p:cNvPr id="19476"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477"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478"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479"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480"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 name="Freeform 2"/>
          <p:cNvSpPr>
            <a:spLocks/>
          </p:cNvSpPr>
          <p:nvPr/>
        </p:nvSpPr>
        <p:spPr bwMode="auto">
          <a:xfrm>
            <a:off x="0" y="0"/>
            <a:ext cx="9144000" cy="12954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r>
              <a:rPr lang="en-US" b="1" dirty="0">
                <a:solidFill>
                  <a:schemeClr val="bg1"/>
                </a:solidFill>
                <a:latin typeface="Arial" pitchFamily="34" charset="0"/>
                <a:cs typeface="Arial" pitchFamily="34" charset="0"/>
              </a:rPr>
              <a:t/>
            </a:r>
            <a:br>
              <a:rPr lang="en-US" b="1" dirty="0">
                <a:solidFill>
                  <a:schemeClr val="bg1"/>
                </a:solidFill>
                <a:latin typeface="Arial" pitchFamily="34" charset="0"/>
                <a:cs typeface="Arial" pitchFamily="34" charset="0"/>
              </a:rPr>
            </a:br>
            <a:r>
              <a:rPr lang="en-US" b="1" dirty="0">
                <a:latin typeface="+mn-lt"/>
              </a:rPr>
              <a:t> </a:t>
            </a:r>
            <a:r>
              <a:rPr lang="en-US" sz="2400" b="1" dirty="0">
                <a:solidFill>
                  <a:schemeClr val="bg1"/>
                </a:solidFill>
                <a:latin typeface="+mj-lt"/>
              </a:rPr>
              <a:t>Integrated Child Protection Scheme (ICPS)</a:t>
            </a:r>
            <a:endParaRPr lang="en-IN" dirty="0">
              <a:solidFill>
                <a:schemeClr val="bg1"/>
              </a:solidFill>
              <a:latin typeface="+mj-lt"/>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19461"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463" name="Text Box 8"/>
          <p:cNvSpPr txBox="1">
            <a:spLocks noChangeArrowheads="1"/>
          </p:cNvSpPr>
          <p:nvPr/>
        </p:nvSpPr>
        <p:spPr bwMode="auto">
          <a:xfrm>
            <a:off x="1752600" y="1295400"/>
            <a:ext cx="46482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12000"/>
              </a:lnSpc>
              <a:spcAft>
                <a:spcPts val="1000"/>
              </a:spcAft>
            </a:pPr>
            <a:endParaRPr lang="en-US" altLang="en-US" sz="1400" b="1">
              <a:solidFill>
                <a:srgbClr val="E36C0A"/>
              </a:solidFill>
              <a:latin typeface="Arial" panose="020B0604020202020204" pitchFamily="34" charset="0"/>
              <a:cs typeface="Arial" panose="020B0604020202020204" pitchFamily="34" charset="0"/>
            </a:endParaRPr>
          </a:p>
        </p:txBody>
      </p:sp>
      <p:pic>
        <p:nvPicPr>
          <p:cNvPr id="19464"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00938" y="17526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5"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69200" y="2514600"/>
            <a:ext cx="3381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6"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493000" y="11430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7" name="Text Box 50"/>
          <p:cNvSpPr txBox="1">
            <a:spLocks noChangeArrowheads="1"/>
          </p:cNvSpPr>
          <p:nvPr/>
        </p:nvSpPr>
        <p:spPr bwMode="auto">
          <a:xfrm>
            <a:off x="1905000" y="1295400"/>
            <a:ext cx="5486400" cy="3886200"/>
          </a:xfrm>
          <a:prstGeom prst="rect">
            <a:avLst/>
          </a:prstGeom>
          <a:noFill/>
          <a:ln w="9525" algn="in">
            <a:noFill/>
            <a:miter lim="800000"/>
            <a:headEnd/>
            <a:tailEnd/>
          </a:ln>
        </p:spPr>
        <p:txBody>
          <a:bodyPr lIns="36576" tIns="36576" rIns="36576" bIns="36576"/>
          <a:lstStyle/>
          <a:p>
            <a:pPr algn="just" eaLnBrk="1" fontAlgn="auto" hangingPunct="1">
              <a:spcBef>
                <a:spcPts val="0"/>
              </a:spcBef>
              <a:spcAft>
                <a:spcPts val="0"/>
              </a:spcAft>
              <a:defRPr/>
            </a:pPr>
            <a:r>
              <a:rPr lang="en-US" sz="1400" b="1" dirty="0">
                <a:solidFill>
                  <a:schemeClr val="accent6">
                    <a:lumMod val="75000"/>
                  </a:schemeClr>
                </a:solidFill>
                <a:latin typeface="+mn-lt"/>
              </a:rPr>
              <a:t>The Integrated Child Protection Scheme  </a:t>
            </a:r>
            <a:r>
              <a:rPr lang="en-US" sz="1200" dirty="0">
                <a:latin typeface="+mn-lt"/>
              </a:rPr>
              <a:t>was introduced in 2009-10  as a Centrally Sponsored Scheme with the aim to contribute to the improvement in wellbeing of children of difficult circumstances, as well as to the reduction of vulnerabilities to situation and action that lead to abuse, neglect, exploitation, abandonment and separation of children from their families as well as for rehabilitation and reintegration of children in need of care and protection as well as children in conflict with law.</a:t>
            </a:r>
          </a:p>
          <a:p>
            <a:pPr algn="just" eaLnBrk="1" fontAlgn="auto" hangingPunct="1">
              <a:spcBef>
                <a:spcPts val="0"/>
              </a:spcBef>
              <a:spcAft>
                <a:spcPts val="0"/>
              </a:spcAft>
              <a:defRPr/>
            </a:pPr>
            <a:endParaRPr lang="en-US" sz="1200" dirty="0">
              <a:latin typeface="+mn-lt"/>
            </a:endParaRPr>
          </a:p>
          <a:p>
            <a:pPr algn="just" eaLnBrk="1" fontAlgn="auto" hangingPunct="1">
              <a:spcBef>
                <a:spcPts val="0"/>
              </a:spcBef>
              <a:spcAft>
                <a:spcPts val="0"/>
              </a:spcAft>
              <a:defRPr/>
            </a:pPr>
            <a:r>
              <a:rPr lang="en-US" sz="1200" dirty="0">
                <a:latin typeface="+mn-lt"/>
              </a:rPr>
              <a:t> The scheme has been revised </a:t>
            </a:r>
            <a:r>
              <a:rPr lang="en-US" sz="1200" dirty="0" err="1">
                <a:latin typeface="+mn-lt"/>
              </a:rPr>
              <a:t>w.e.f</a:t>
            </a:r>
            <a:r>
              <a:rPr lang="en-US" sz="1200" dirty="0">
                <a:latin typeface="+mn-lt"/>
              </a:rPr>
              <a:t> 1</a:t>
            </a:r>
            <a:r>
              <a:rPr lang="en-US" sz="1200" baseline="30000" dirty="0">
                <a:latin typeface="+mn-lt"/>
              </a:rPr>
              <a:t>st</a:t>
            </a:r>
            <a:r>
              <a:rPr lang="en-US" sz="1200" dirty="0">
                <a:latin typeface="+mn-lt"/>
              </a:rPr>
              <a:t> April, 2014 with improved financial norms for child maintenance in homes, SAAs, Open Shelters, sponsorship, foster care and after care fund. It is Rs. 2000/month/child. The Scheme envisages creating a service delivery network, exclusively for child protection which has been provided with  setting-up and maintenance of 34 State Child Protection Societies, 31 State Project Support Unit, 31 State Adoption Resource Agencies and 622 District Child Protection Units in 30 States. </a:t>
            </a:r>
          </a:p>
          <a:p>
            <a:pPr algn="just" eaLnBrk="1" fontAlgn="auto" hangingPunct="1">
              <a:spcBef>
                <a:spcPts val="0"/>
              </a:spcBef>
              <a:spcAft>
                <a:spcPts val="0"/>
              </a:spcAft>
              <a:defRPr/>
            </a:pPr>
            <a:endParaRPr lang="en-US" sz="1200" dirty="0">
              <a:latin typeface="+mn-lt"/>
            </a:endParaRPr>
          </a:p>
          <a:p>
            <a:pPr algn="just">
              <a:defRPr/>
            </a:pPr>
            <a:r>
              <a:rPr lang="en-US" sz="1200" dirty="0"/>
              <a:t>The fund sharing pattern under ICPS between Centre and States are 90:10 under all components in North-East States, </a:t>
            </a:r>
            <a:r>
              <a:rPr lang="en-US" sz="1200" dirty="0" err="1"/>
              <a:t>Uttrakhand</a:t>
            </a:r>
            <a:r>
              <a:rPr lang="en-US" sz="1200" dirty="0"/>
              <a:t>, Jammu &amp; Kashmir and Himachal Pradesh. In rest of India the sharing pattern varies for different components.</a:t>
            </a:r>
            <a:endParaRPr lang="en-IN" sz="1200" dirty="0"/>
          </a:p>
          <a:p>
            <a:pPr>
              <a:defRPr/>
            </a:pPr>
            <a:r>
              <a:rPr lang="en-US" sz="1200" dirty="0"/>
              <a:t> </a:t>
            </a:r>
            <a:endParaRPr lang="en-IN" sz="1200" dirty="0"/>
          </a:p>
          <a:p>
            <a:pPr algn="just" eaLnBrk="1" fontAlgn="auto" hangingPunct="1">
              <a:spcBef>
                <a:spcPts val="0"/>
              </a:spcBef>
              <a:spcAft>
                <a:spcPts val="0"/>
              </a:spcAft>
              <a:defRPr/>
            </a:pPr>
            <a:endParaRPr lang="en-US" sz="1200" dirty="0">
              <a:latin typeface="+mn-lt"/>
            </a:endParaRPr>
          </a:p>
          <a:p>
            <a:pPr algn="just" eaLnBrk="1" fontAlgn="auto" hangingPunct="1">
              <a:spcBef>
                <a:spcPts val="0"/>
              </a:spcBef>
              <a:spcAft>
                <a:spcPts val="0"/>
              </a:spcAft>
              <a:defRPr/>
            </a:pPr>
            <a:endParaRPr lang="en-US" sz="1200" dirty="0">
              <a:latin typeface="+mn-lt"/>
            </a:endParaRPr>
          </a:p>
          <a:p>
            <a:pPr algn="just" eaLnBrk="1" fontAlgn="auto" hangingPunct="1">
              <a:spcBef>
                <a:spcPts val="0"/>
              </a:spcBef>
              <a:spcAft>
                <a:spcPts val="0"/>
              </a:spcAft>
              <a:defRPr/>
            </a:pPr>
            <a:endParaRPr lang="en-IN" sz="1200" dirty="0">
              <a:latin typeface="+mn-lt"/>
            </a:endParaRPr>
          </a:p>
          <a:p>
            <a:pPr eaLnBrk="1" fontAlgn="auto" hangingPunct="1">
              <a:spcBef>
                <a:spcPts val="0"/>
              </a:spcBef>
              <a:spcAft>
                <a:spcPts val="0"/>
              </a:spcAft>
              <a:defRPr/>
            </a:pPr>
            <a:r>
              <a:rPr lang="en-US" sz="1200" dirty="0">
                <a:latin typeface="+mn-lt"/>
              </a:rPr>
              <a:t> </a:t>
            </a:r>
            <a:endParaRPr lang="en-IN" sz="1200" dirty="0">
              <a:latin typeface="+mn-lt"/>
            </a:endParaRPr>
          </a:p>
          <a:p>
            <a:pPr algn="just" eaLnBrk="1" hangingPunct="1">
              <a:lnSpc>
                <a:spcPct val="144000"/>
              </a:lnSpc>
              <a:spcAft>
                <a:spcPts val="1000"/>
              </a:spcAft>
              <a:defRPr/>
            </a:pPr>
            <a:endParaRPr lang="en-IN" sz="1200" dirty="0">
              <a:solidFill>
                <a:srgbClr val="676767"/>
              </a:solidFill>
              <a:latin typeface="Arial" pitchFamily="34" charset="0"/>
              <a:cs typeface="Arial" pitchFamily="34" charset="0"/>
            </a:endParaRPr>
          </a:p>
          <a:p>
            <a:pPr eaLnBrk="1" hangingPunct="1">
              <a:defRPr/>
            </a:pPr>
            <a:endParaRPr lang="en-US" dirty="0">
              <a:latin typeface="Arial" pitchFamily="34" charset="0"/>
              <a:cs typeface="Arial" pitchFamily="34" charset="0"/>
            </a:endParaRPr>
          </a:p>
        </p:txBody>
      </p:sp>
      <p:sp>
        <p:nvSpPr>
          <p:cNvPr id="19468" name="Text Box 51"/>
          <p:cNvSpPr txBox="1">
            <a:spLocks noChangeArrowheads="1"/>
          </p:cNvSpPr>
          <p:nvPr/>
        </p:nvSpPr>
        <p:spPr bwMode="auto">
          <a:xfrm>
            <a:off x="4264025" y="1938338"/>
            <a:ext cx="3355975" cy="210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Arial" panose="020B0604020202020204" pitchFamily="34" charset="0"/>
              <a:cs typeface="Arial" panose="020B0604020202020204" pitchFamily="34" charset="0"/>
            </a:endParaRPr>
          </a:p>
        </p:txBody>
      </p:sp>
      <p:sp>
        <p:nvSpPr>
          <p:cNvPr id="19469" name="Text Box 52"/>
          <p:cNvSpPr txBox="1">
            <a:spLocks noChangeArrowheads="1"/>
          </p:cNvSpPr>
          <p:nvPr/>
        </p:nvSpPr>
        <p:spPr bwMode="auto">
          <a:xfrm>
            <a:off x="0" y="6132513"/>
            <a:ext cx="6781800" cy="87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000"/>
              </a:spcAft>
            </a:pPr>
            <a:endParaRPr lang="en-US" altLang="en-US" sz="1200">
              <a:solidFill>
                <a:schemeClr val="bg1"/>
              </a:solidFill>
              <a:latin typeface="Arial" panose="020B0604020202020204" pitchFamily="34" charset="0"/>
              <a:cs typeface="Arial" panose="020B0604020202020204" pitchFamily="34" charset="0"/>
            </a:endParaRPr>
          </a:p>
        </p:txBody>
      </p:sp>
      <p:sp>
        <p:nvSpPr>
          <p:cNvPr id="19470" name="Freeform 3"/>
          <p:cNvSpPr>
            <a:spLocks/>
          </p:cNvSpPr>
          <p:nvPr/>
        </p:nvSpPr>
        <p:spPr bwMode="auto">
          <a:xfrm>
            <a:off x="0" y="533400"/>
            <a:ext cx="9144000" cy="739775"/>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9" name="Picture 28" descr="C:\Documents and Settings\tamic\Desktop\TC999D\TC9990102D-PB\TC9990102-IMG03.jpg">
            <a:hlinkClick r:id="rId6"/>
          </p:cNvPr>
          <p:cNvPicPr/>
          <p:nvPr/>
        </p:nvPicPr>
        <p:blipFill>
          <a:blip r:embed="rId7" cstate="print"/>
          <a:stretch>
            <a:fillRect/>
          </a:stretch>
        </p:blipFill>
        <p:spPr bwMode="auto">
          <a:xfrm>
            <a:off x="8077200" y="3810000"/>
            <a:ext cx="990600" cy="838200"/>
          </a:xfrm>
          <a:prstGeom prst="rect">
            <a:avLst/>
          </a:prstGeom>
          <a:ln>
            <a:noFill/>
          </a:ln>
          <a:effectLst>
            <a:outerShdw blurRad="292100" dist="139700" dir="2700000" algn="tl" rotWithShape="0">
              <a:srgbClr val="333333">
                <a:alpha val="65000"/>
              </a:srgbClr>
            </a:outerShdw>
          </a:effectLst>
        </p:spPr>
      </p:pic>
      <p:sp>
        <p:nvSpPr>
          <p:cNvPr id="19473" name="Text Box 18"/>
          <p:cNvSpPr txBox="1">
            <a:spLocks noChangeArrowheads="1"/>
          </p:cNvSpPr>
          <p:nvPr/>
        </p:nvSpPr>
        <p:spPr bwMode="auto">
          <a:xfrm>
            <a:off x="6934200" y="4859337"/>
            <a:ext cx="335280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914400" tIns="0" rIns="109728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200"/>
              </a:spcBef>
              <a:spcAft>
                <a:spcPts val="200"/>
              </a:spcAft>
            </a:pPr>
            <a:r>
              <a:rPr lang="en-US" altLang="en-US" sz="1600" dirty="0">
                <a:solidFill>
                  <a:srgbClr val="76923C"/>
                </a:solidFill>
                <a:latin typeface="Times New Roman" panose="02020603050405020304" pitchFamily="18" charset="0"/>
                <a:cs typeface="Arial" panose="020B0604020202020204" pitchFamily="34" charset="0"/>
                <a:hlinkClick r:id="rId8"/>
              </a:rPr>
              <a:t>ICPS Webpage</a:t>
            </a:r>
            <a:endParaRPr lang="en-US" altLang="en-US" sz="1600" dirty="0">
              <a:solidFill>
                <a:srgbClr val="76923C"/>
              </a:solidFill>
              <a:latin typeface="Times New Roman" panose="02020603050405020304" pitchFamily="18" charset="0"/>
              <a:cs typeface="Arial" panose="020B0604020202020204" pitchFamily="34" charset="0"/>
            </a:endParaRPr>
          </a:p>
        </p:txBody>
      </p:sp>
      <p:sp>
        <p:nvSpPr>
          <p:cNvPr id="19474"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5" name="Text Box 7"/>
          <p:cNvSpPr txBox="1">
            <a:spLocks noChangeArrowheads="1"/>
          </p:cNvSpPr>
          <p:nvPr/>
        </p:nvSpPr>
        <p:spPr bwMode="auto">
          <a:xfrm>
            <a:off x="76200" y="14478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9"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Malnutrition</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2" action="ppaction://hlinksldjump"/>
              </a:rPr>
              <a:t>Rajiv Gandhi National </a:t>
            </a:r>
            <a:r>
              <a:rPr lang="en-US" sz="1200" b="1" dirty="0" err="1">
                <a:latin typeface="+mn-lt"/>
                <a:hlinkClick r:id="rId12" action="ppaction://hlinksldjump"/>
              </a:rPr>
              <a:t>Creche</a:t>
            </a:r>
            <a:r>
              <a:rPr lang="en-US" sz="1200" b="1" dirty="0">
                <a:latin typeface="+mn-lt"/>
                <a:hlinkClick r:id="rId12"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3" action="ppaction://hlinksldjump"/>
              </a:rPr>
              <a:t>Rajiv Gandhi Scheme for Empowerment of  Adolescent  Boys – </a:t>
            </a:r>
            <a:r>
              <a:rPr lang="en-US" sz="1200" b="1" dirty="0" err="1">
                <a:latin typeface="+mn-lt"/>
                <a:hlinkClick r:id="rId13"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4" action="ppaction://hlinksldjump"/>
              </a:rPr>
              <a:t>Scheme for Welfare of Working Children in need of Care and Protection</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
        <p:nvSpPr>
          <p:cNvPr id="26" name="Text Box 6"/>
          <p:cNvSpPr txBox="1">
            <a:spLocks noChangeArrowheads="1"/>
          </p:cNvSpPr>
          <p:nvPr/>
        </p:nvSpPr>
        <p:spPr bwMode="auto">
          <a:xfrm>
            <a:off x="8039100" y="1211262"/>
            <a:ext cx="13335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000" dirty="0">
                <a:solidFill>
                  <a:srgbClr val="FF6600"/>
                </a:solidFill>
                <a:latin typeface="Arial" panose="020B0604020202020204" pitchFamily="34" charset="0"/>
                <a:cs typeface="Arial" panose="020B0604020202020204" pitchFamily="34" charset="0"/>
              </a:rPr>
              <a:t>Photo Gallery</a:t>
            </a:r>
          </a:p>
          <a:p>
            <a:pPr eaLnBrk="1" hangingPunct="1">
              <a:lnSpc>
                <a:spcPct val="144000"/>
              </a:lnSpc>
              <a:spcAft>
                <a:spcPts val="1000"/>
              </a:spcAft>
            </a:pPr>
            <a:endParaRPr lang="en-US" altLang="en-US" sz="800" dirty="0">
              <a:solidFill>
                <a:srgbClr val="676767"/>
              </a:solidFill>
              <a:latin typeface="Arial" panose="020B0604020202020204" pitchFamily="34" charset="0"/>
              <a:cs typeface="Arial" panose="020B0604020202020204" pitchFamily="34" charset="0"/>
            </a:endParaRPr>
          </a:p>
          <a:p>
            <a:pPr eaLnBrk="1" hangingPunct="1">
              <a:lnSpc>
                <a:spcPct val="144000"/>
              </a:lnSpc>
              <a:spcAft>
                <a:spcPts val="1000"/>
              </a:spcAft>
            </a:pPr>
            <a:r>
              <a:rPr lang="en-US" altLang="en-US" sz="1000" dirty="0">
                <a:solidFill>
                  <a:srgbClr val="FF6600"/>
                </a:solidFill>
                <a:latin typeface="Arial" panose="020B0604020202020204" pitchFamily="34" charset="0"/>
                <a:cs typeface="Arial" panose="020B0604020202020204" pitchFamily="34" charset="0"/>
              </a:rPr>
              <a:t>Audio/Video</a:t>
            </a:r>
          </a:p>
          <a:p>
            <a:pPr eaLnBrk="1" hangingPunct="1">
              <a:lnSpc>
                <a:spcPct val="144000"/>
              </a:lnSpc>
              <a:spcAft>
                <a:spcPts val="1000"/>
              </a:spcAft>
            </a:pPr>
            <a:endParaRPr lang="en-US" altLang="en-US" sz="800" dirty="0">
              <a:latin typeface="Arial" panose="020B0604020202020204" pitchFamily="34" charset="0"/>
              <a:cs typeface="Arial" panose="020B0604020202020204" pitchFamily="34" charset="0"/>
            </a:endParaRPr>
          </a:p>
          <a:p>
            <a:pPr eaLnBrk="1" hangingPunct="1">
              <a:lnSpc>
                <a:spcPct val="112000"/>
              </a:lnSpc>
              <a:spcAft>
                <a:spcPts val="1000"/>
              </a:spcAft>
            </a:pPr>
            <a:r>
              <a:rPr lang="en-US" altLang="en-US" sz="1000" dirty="0">
                <a:solidFill>
                  <a:srgbClr val="EF792F"/>
                </a:solidFill>
                <a:latin typeface="Arial" panose="020B0604020202020204" pitchFamily="34" charset="0"/>
                <a:cs typeface="Arial" panose="020B0604020202020204" pitchFamily="34" charset="0"/>
              </a:rPr>
              <a:t>Achievements</a:t>
            </a:r>
          </a:p>
          <a:p>
            <a:pPr marL="171450" indent="-171450" eaLnBrk="1" hangingPunct="1">
              <a:lnSpc>
                <a:spcPct val="112000"/>
              </a:lnSpc>
              <a:spcAft>
                <a:spcPts val="1000"/>
              </a:spcAft>
              <a:buFont typeface="Arial" panose="020B0604020202020204" pitchFamily="34" charset="0"/>
              <a:buChar char="•"/>
            </a:pPr>
            <a:r>
              <a:rPr lang="en-US" altLang="en-US" sz="1000" dirty="0">
                <a:solidFill>
                  <a:srgbClr val="EF792F"/>
                </a:solidFill>
                <a:latin typeface="Arial" panose="020B0604020202020204" pitchFamily="34" charset="0"/>
                <a:cs typeface="Arial" panose="020B0604020202020204" pitchFamily="34" charset="0"/>
                <a:hlinkClick r:id="rId15" action="ppaction://hlinkpres?slideindex=1&amp;slidetitle="/>
              </a:rPr>
              <a:t>ICPS Achievements</a:t>
            </a:r>
            <a:endParaRPr lang="en-US" altLang="en-US" sz="1000" dirty="0">
              <a:solidFill>
                <a:srgbClr val="EF792F"/>
              </a:solidFill>
              <a:latin typeface="Arial" panose="020B0604020202020204" pitchFamily="34" charset="0"/>
              <a:cs typeface="Arial" panose="020B0604020202020204" pitchFamily="34" charset="0"/>
            </a:endParaRPr>
          </a:p>
          <a:p>
            <a:pPr marL="171450" indent="-171450" eaLnBrk="1" hangingPunct="1">
              <a:lnSpc>
                <a:spcPct val="112000"/>
              </a:lnSpc>
              <a:spcAft>
                <a:spcPts val="1000"/>
              </a:spcAft>
              <a:buFont typeface="Arial" panose="020B0604020202020204" pitchFamily="34" charset="0"/>
              <a:buChar char="•"/>
            </a:pPr>
            <a:r>
              <a:rPr lang="en-US" altLang="en-US" sz="1000" dirty="0" smtClean="0">
                <a:solidFill>
                  <a:srgbClr val="EF792F"/>
                </a:solidFill>
                <a:latin typeface="Arial" panose="020B0604020202020204" pitchFamily="34" charset="0"/>
                <a:cs typeface="Arial" panose="020B0604020202020204" pitchFamily="34" charset="0"/>
                <a:hlinkClick r:id="rId16" action="ppaction://hlinkpres?slideindex=1&amp;slidetitle="/>
              </a:rPr>
              <a:t>Child </a:t>
            </a:r>
            <a:r>
              <a:rPr lang="en-US" altLang="en-US" sz="1000" dirty="0">
                <a:solidFill>
                  <a:srgbClr val="EF792F"/>
                </a:solidFill>
                <a:latin typeface="Arial" panose="020B0604020202020204" pitchFamily="34" charset="0"/>
                <a:cs typeface="Arial" panose="020B0604020202020204" pitchFamily="34" charset="0"/>
                <a:hlinkClick r:id="rId16" action="ppaction://hlinkpres?slideindex=1&amp;slidetitle="/>
              </a:rPr>
              <a:t>line achievements</a:t>
            </a:r>
            <a:endParaRPr lang="en-US" altLang="en-US" sz="1000" dirty="0">
              <a:solidFill>
                <a:srgbClr val="EF792F"/>
              </a:solidFill>
              <a:latin typeface="Arial" panose="020B0604020202020204" pitchFamily="34" charset="0"/>
              <a:cs typeface="Arial" panose="020B0604020202020204" pitchFamily="34" charset="0"/>
            </a:endParaRPr>
          </a:p>
          <a:p>
            <a:pPr eaLnBrk="1" hangingPunct="1">
              <a:lnSpc>
                <a:spcPct val="112000"/>
              </a:lnSpc>
              <a:spcAft>
                <a:spcPts val="1000"/>
              </a:spcAft>
              <a:buFontTx/>
              <a:buChar char="-"/>
            </a:pPr>
            <a:endParaRPr lang="en-US" altLang="en-US" sz="1000" dirty="0">
              <a:solidFill>
                <a:srgbClr val="EF792F"/>
              </a:solidFill>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0483" name="Group 76"/>
          <p:cNvGrpSpPr>
            <a:grpSpLocks/>
          </p:cNvGrpSpPr>
          <p:nvPr/>
        </p:nvGrpSpPr>
        <p:grpSpPr bwMode="auto">
          <a:xfrm>
            <a:off x="685800" y="0"/>
            <a:ext cx="1570038" cy="6858000"/>
            <a:chOff x="1143" y="360"/>
            <a:chExt cx="2377" cy="15120"/>
          </a:xfrm>
        </p:grpSpPr>
        <p:sp>
          <p:nvSpPr>
            <p:cNvPr id="20507"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08"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09"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1"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2954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r>
              <a:rPr lang="en-US" sz="2400" b="1" dirty="0">
                <a:solidFill>
                  <a:schemeClr val="bg1"/>
                </a:solidFill>
                <a:latin typeface="+mj-lt"/>
              </a:rPr>
              <a:t>Integrated Child Protection Scheme (ICPS)- contd.</a:t>
            </a:r>
            <a:endParaRPr lang="en-IN" dirty="0">
              <a:solidFill>
                <a:schemeClr val="bg1"/>
              </a:solidFill>
              <a:latin typeface="+mj-lt"/>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20485"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487" name="Text Box 8"/>
          <p:cNvSpPr txBox="1">
            <a:spLocks noChangeArrowheads="1"/>
          </p:cNvSpPr>
          <p:nvPr/>
        </p:nvSpPr>
        <p:spPr bwMode="auto">
          <a:xfrm>
            <a:off x="1752600" y="1295400"/>
            <a:ext cx="46482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lnSpc>
                <a:spcPct val="112000"/>
              </a:lnSpc>
              <a:spcAft>
                <a:spcPts val="1000"/>
              </a:spcAft>
            </a:pPr>
            <a:endParaRPr lang="en-US" altLang="en-US" sz="1400" b="1">
              <a:solidFill>
                <a:srgbClr val="E36C0A"/>
              </a:solidFill>
              <a:latin typeface="Arial" panose="020B0604020202020204" pitchFamily="34" charset="0"/>
              <a:cs typeface="Arial" panose="020B0604020202020204" pitchFamily="34" charset="0"/>
            </a:endParaRPr>
          </a:p>
        </p:txBody>
      </p:sp>
      <p:sp>
        <p:nvSpPr>
          <p:cNvPr id="20491" name="Text Box 47"/>
          <p:cNvSpPr txBox="1">
            <a:spLocks noChangeArrowheads="1"/>
          </p:cNvSpPr>
          <p:nvPr/>
        </p:nvSpPr>
        <p:spPr bwMode="auto">
          <a:xfrm>
            <a:off x="1981200" y="1447800"/>
            <a:ext cx="4343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endParaRPr lang="en-IN" altLang="en-US" sz="1200">
              <a:solidFill>
                <a:srgbClr val="2E3640"/>
              </a:solidFill>
              <a:cs typeface="Arial" panose="020B0604020202020204" pitchFamily="34" charset="0"/>
            </a:endParaRPr>
          </a:p>
          <a:p>
            <a:pPr eaLnBrk="1" hangingPunct="1"/>
            <a:endParaRPr lang="en-US" altLang="en-US" sz="1200">
              <a:cs typeface="Arial" panose="020B0604020202020204" pitchFamily="34" charset="0"/>
            </a:endParaRPr>
          </a:p>
        </p:txBody>
      </p:sp>
      <p:sp>
        <p:nvSpPr>
          <p:cNvPr id="11267" name="Text Box 50"/>
          <p:cNvSpPr txBox="1">
            <a:spLocks noChangeArrowheads="1"/>
          </p:cNvSpPr>
          <p:nvPr/>
        </p:nvSpPr>
        <p:spPr bwMode="auto">
          <a:xfrm>
            <a:off x="1905000" y="990600"/>
            <a:ext cx="4876800" cy="2667000"/>
          </a:xfrm>
          <a:prstGeom prst="rect">
            <a:avLst/>
          </a:prstGeom>
          <a:noFill/>
          <a:ln w="9525" algn="in">
            <a:noFill/>
            <a:miter lim="800000"/>
            <a:headEnd/>
            <a:tailEnd/>
          </a:ln>
        </p:spPr>
        <p:txBody>
          <a:bodyPr lIns="36576" tIns="36576" rIns="36576" bIns="36576"/>
          <a:lstStyle/>
          <a:p>
            <a:pPr algn="just" eaLnBrk="1" fontAlgn="auto" hangingPunct="1">
              <a:spcBef>
                <a:spcPts val="0"/>
              </a:spcBef>
              <a:spcAft>
                <a:spcPts val="0"/>
              </a:spcAft>
              <a:defRPr/>
            </a:pPr>
            <a:r>
              <a:rPr lang="en-US" sz="1200" dirty="0">
                <a:latin typeface="+mn-lt"/>
              </a:rPr>
              <a:t>. </a:t>
            </a:r>
            <a:endParaRPr lang="en-IN" sz="1200" dirty="0">
              <a:latin typeface="+mn-lt"/>
            </a:endParaRPr>
          </a:p>
          <a:p>
            <a:pPr eaLnBrk="1" fontAlgn="auto" hangingPunct="1">
              <a:spcBef>
                <a:spcPts val="0"/>
              </a:spcBef>
              <a:spcAft>
                <a:spcPts val="0"/>
              </a:spcAft>
              <a:defRPr/>
            </a:pPr>
            <a:r>
              <a:rPr lang="en-US" sz="1200" dirty="0">
                <a:latin typeface="+mn-lt"/>
              </a:rPr>
              <a:t> </a:t>
            </a:r>
            <a:endParaRPr lang="en-IN" sz="1200" dirty="0">
              <a:latin typeface="+mn-lt"/>
            </a:endParaRPr>
          </a:p>
          <a:p>
            <a:pPr algn="just" eaLnBrk="1" hangingPunct="1">
              <a:lnSpc>
                <a:spcPct val="144000"/>
              </a:lnSpc>
              <a:spcAft>
                <a:spcPts val="1000"/>
              </a:spcAft>
              <a:defRPr/>
            </a:pPr>
            <a:endParaRPr lang="en-IN" sz="1200" dirty="0">
              <a:solidFill>
                <a:srgbClr val="676767"/>
              </a:solidFill>
              <a:latin typeface="Arial" pitchFamily="34" charset="0"/>
              <a:cs typeface="Arial" pitchFamily="34" charset="0"/>
            </a:endParaRPr>
          </a:p>
          <a:p>
            <a:pPr eaLnBrk="1" hangingPunct="1">
              <a:defRPr/>
            </a:pPr>
            <a:endParaRPr lang="en-US" dirty="0">
              <a:latin typeface="Arial" pitchFamily="34" charset="0"/>
              <a:cs typeface="Arial" pitchFamily="34" charset="0"/>
            </a:endParaRPr>
          </a:p>
        </p:txBody>
      </p:sp>
      <p:sp>
        <p:nvSpPr>
          <p:cNvPr id="20494" name="Text Box 52"/>
          <p:cNvSpPr txBox="1">
            <a:spLocks noChangeArrowheads="1"/>
          </p:cNvSpPr>
          <p:nvPr/>
        </p:nvSpPr>
        <p:spPr bwMode="auto">
          <a:xfrm>
            <a:off x="0" y="6132513"/>
            <a:ext cx="6781800" cy="87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spcAft>
                <a:spcPts val="1000"/>
              </a:spcAft>
            </a:pPr>
            <a:endParaRPr lang="en-US" altLang="en-US" sz="1200">
              <a:solidFill>
                <a:schemeClr val="bg1"/>
              </a:solidFill>
              <a:latin typeface="Arial" panose="020B0604020202020204" pitchFamily="34" charset="0"/>
              <a:cs typeface="Arial" panose="020B0604020202020204" pitchFamily="34" charset="0"/>
            </a:endParaRPr>
          </a:p>
        </p:txBody>
      </p:sp>
      <p:sp>
        <p:nvSpPr>
          <p:cNvPr id="20495" name="Freeform 3"/>
          <p:cNvSpPr>
            <a:spLocks/>
          </p:cNvSpPr>
          <p:nvPr/>
        </p:nvSpPr>
        <p:spPr bwMode="auto">
          <a:xfrm>
            <a:off x="0" y="533400"/>
            <a:ext cx="9144000" cy="739775"/>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499"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0500" name="Text Box 9"/>
          <p:cNvSpPr txBox="1">
            <a:spLocks noChangeArrowheads="1"/>
          </p:cNvSpPr>
          <p:nvPr/>
        </p:nvSpPr>
        <p:spPr bwMode="auto">
          <a:xfrm>
            <a:off x="4648200" y="1206500"/>
            <a:ext cx="27432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buFont typeface="Arial" panose="020B0604020202020204" pitchFamily="34" charset="0"/>
              <a:buChar char="•"/>
            </a:pPr>
            <a:r>
              <a:rPr lang="en-US" altLang="en-US" sz="1200" dirty="0"/>
              <a:t>Develop a platform for partnership between Government &amp; Civil Society; </a:t>
            </a:r>
            <a:endParaRPr lang="en-IN" altLang="en-US" sz="1200" dirty="0"/>
          </a:p>
          <a:p>
            <a:pPr algn="just" eaLnBrk="1" hangingPunct="1">
              <a:buFont typeface="Arial" panose="020B0604020202020204" pitchFamily="34" charset="0"/>
              <a:buChar char="•"/>
            </a:pPr>
            <a:r>
              <a:rPr lang="en-US" altLang="en-US" sz="1200" dirty="0"/>
              <a:t>Establish convergence of services</a:t>
            </a:r>
            <a:endParaRPr lang="en-IN" altLang="en-US" sz="1200" dirty="0"/>
          </a:p>
          <a:p>
            <a:pPr algn="just" eaLnBrk="1" hangingPunct="1">
              <a:buFont typeface="Arial" panose="020B0604020202020204" pitchFamily="34" charset="0"/>
              <a:buChar char="•"/>
            </a:pPr>
            <a:r>
              <a:rPr lang="en-US" altLang="en-US" sz="1200" dirty="0"/>
              <a:t>Encourage quicker establishment of structures and procedures under the [JJ Act].</a:t>
            </a:r>
            <a:endParaRPr lang="en-IN" altLang="en-US" sz="1200" dirty="0"/>
          </a:p>
          <a:p>
            <a:pPr eaLnBrk="1" hangingPunct="1"/>
            <a:r>
              <a:rPr lang="en-US" altLang="en-US" sz="1000" dirty="0"/>
              <a:t> </a:t>
            </a:r>
            <a:endParaRPr lang="en-IN" altLang="en-US" sz="1000" dirty="0"/>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sp>
        <p:nvSpPr>
          <p:cNvPr id="20501" name="Text Box 47"/>
          <p:cNvSpPr txBox="1">
            <a:spLocks noChangeArrowheads="1"/>
          </p:cNvSpPr>
          <p:nvPr/>
        </p:nvSpPr>
        <p:spPr bwMode="auto">
          <a:xfrm>
            <a:off x="1981200" y="1206500"/>
            <a:ext cx="25146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buFont typeface="Arial" panose="020B0604020202020204" pitchFamily="34" charset="0"/>
              <a:buChar char="•"/>
            </a:pPr>
            <a:r>
              <a:rPr lang="en-US" altLang="en-US" sz="1200" dirty="0"/>
              <a:t>Provide safe and secure environment for children living in difficult circumstances</a:t>
            </a:r>
            <a:endParaRPr lang="en-IN" altLang="en-US" sz="1200" dirty="0"/>
          </a:p>
          <a:p>
            <a:pPr algn="just" eaLnBrk="1" hangingPunct="1">
              <a:buFont typeface="Arial" panose="020B0604020202020204" pitchFamily="34" charset="0"/>
              <a:buChar char="•"/>
            </a:pPr>
            <a:r>
              <a:rPr lang="en-US" altLang="en-US" sz="1200" dirty="0"/>
              <a:t>Reduce vulnerabilities to situations and actions that lead to abuse, neglect, exploitation, abandonment and separation of children from families; </a:t>
            </a:r>
            <a:endParaRPr lang="en-IN" altLang="en-US" sz="1200" dirty="0"/>
          </a:p>
          <a:p>
            <a:pPr algn="just" eaLnBrk="1" hangingPunct="1">
              <a:buFont typeface="Arial" panose="020B0604020202020204" pitchFamily="34" charset="0"/>
              <a:buChar char="•"/>
            </a:pPr>
            <a:r>
              <a:rPr lang="en-US" altLang="en-US" sz="1200" dirty="0"/>
              <a:t>Bring focus on Non-institutional care; </a:t>
            </a:r>
            <a:endParaRPr lang="en-IN" altLang="en-US" sz="1200" dirty="0"/>
          </a:p>
          <a:p>
            <a:pPr eaLnBrk="1" hangingPunct="1">
              <a:lnSpc>
                <a:spcPct val="112000"/>
              </a:lnSpc>
              <a:spcAft>
                <a:spcPts val="1000"/>
              </a:spcAft>
            </a:pPr>
            <a:endParaRPr lang="en-IN" altLang="en-US" sz="1200" dirty="0">
              <a:solidFill>
                <a:srgbClr val="2E3640"/>
              </a:solidFill>
              <a:cs typeface="Arial" panose="020B0604020202020204" pitchFamily="34" charset="0"/>
            </a:endParaRPr>
          </a:p>
          <a:p>
            <a:pPr eaLnBrk="1" hangingPunct="1"/>
            <a:endParaRPr lang="en-US" altLang="en-US" sz="1200" dirty="0">
              <a:cs typeface="Arial" panose="020B0604020202020204" pitchFamily="34" charset="0"/>
            </a:endParaRPr>
          </a:p>
        </p:txBody>
      </p:sp>
      <p:sp>
        <p:nvSpPr>
          <p:cNvPr id="20502" name="Text Box 18"/>
          <p:cNvSpPr txBox="1">
            <a:spLocks noChangeArrowheads="1"/>
          </p:cNvSpPr>
          <p:nvPr/>
        </p:nvSpPr>
        <p:spPr bwMode="auto">
          <a:xfrm>
            <a:off x="2438400" y="914400"/>
            <a:ext cx="44958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914400" tIns="0" rIns="109728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400" b="1" u="sng" dirty="0">
                <a:solidFill>
                  <a:srgbClr val="FF6600"/>
                </a:solidFill>
              </a:rPr>
              <a:t>OBJECTIVES OF THE SCHEME</a:t>
            </a:r>
            <a:endParaRPr lang="en-IN" altLang="en-US" sz="1200" dirty="0">
              <a:solidFill>
                <a:srgbClr val="FF6600"/>
              </a:solidFill>
            </a:endParaRPr>
          </a:p>
        </p:txBody>
      </p:sp>
      <p:sp>
        <p:nvSpPr>
          <p:cNvPr id="31" name="Text Box 7"/>
          <p:cNvSpPr txBox="1">
            <a:spLocks noChangeArrowheads="1"/>
          </p:cNvSpPr>
          <p:nvPr/>
        </p:nvSpPr>
        <p:spPr bwMode="auto">
          <a:xfrm>
            <a:off x="76200" y="12954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2"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3"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4" action="ppaction://hlinksldjump"/>
              </a:rPr>
              <a:t>Malnutrition</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5" action="ppaction://hlinksldjump"/>
              </a:rPr>
              <a:t>Rajiv Gandhi National </a:t>
            </a:r>
            <a:r>
              <a:rPr lang="en-US" sz="1200" b="1" dirty="0" err="1">
                <a:latin typeface="+mn-lt"/>
                <a:hlinkClick r:id="rId5" action="ppaction://hlinksldjump"/>
              </a:rPr>
              <a:t>Creche</a:t>
            </a:r>
            <a:r>
              <a:rPr lang="en-US" sz="1200" b="1" dirty="0">
                <a:latin typeface="+mn-lt"/>
                <a:hlinkClick r:id="rId5"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6"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latin typeface="+mn-lt"/>
                <a:hlinkClick r:id="rId7" action="ppaction://hlinksldjump"/>
              </a:rPr>
              <a:t>Rajiv Gandhi Scheme for Empowerment of  Adolescent  Boys – </a:t>
            </a:r>
            <a:r>
              <a:rPr lang="en-US" sz="1200" b="1" dirty="0" err="1">
                <a:latin typeface="+mn-lt"/>
                <a:hlinkClick r:id="rId7" action="ppaction://hlinksldjump"/>
              </a:rPr>
              <a:t>Saksham</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8" action="ppaction://hlinksldjump"/>
              </a:rPr>
              <a:t>Scheme for Welfare of Working Children in need of Care and Protection</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
        <p:nvSpPr>
          <p:cNvPr id="32" name="Text Box 10"/>
          <p:cNvSpPr txBox="1">
            <a:spLocks noChangeArrowheads="1"/>
          </p:cNvSpPr>
          <p:nvPr/>
        </p:nvSpPr>
        <p:spPr bwMode="auto">
          <a:xfrm>
            <a:off x="1905000" y="2819400"/>
            <a:ext cx="5562600" cy="2514600"/>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lIns="36576" tIns="36576" rIns="36576" bIns="36576"/>
          <a:lstStyle/>
          <a:p>
            <a:pPr algn="just" eaLnBrk="1" hangingPunct="1">
              <a:buFont typeface="Wingdings" pitchFamily="2" charset="2"/>
              <a:buChar char="Ø"/>
              <a:defRPr/>
            </a:pPr>
            <a:r>
              <a:rPr lang="en-US" sz="1400" b="1" dirty="0">
                <a:solidFill>
                  <a:schemeClr val="bg1"/>
                </a:solidFill>
                <a:cs typeface="Arial" pitchFamily="34" charset="0"/>
              </a:rPr>
              <a:t>There are 625 Child Welfare Committees (CWCs) and 612 Juvenile Justice Boards (JJBs) as on November, 2014.</a:t>
            </a:r>
          </a:p>
          <a:p>
            <a:pPr algn="just" eaLnBrk="1" hangingPunct="1">
              <a:defRPr/>
            </a:pPr>
            <a:endParaRPr lang="en-US" sz="1400" b="1" dirty="0">
              <a:solidFill>
                <a:schemeClr val="bg1"/>
              </a:solidFill>
            </a:endParaRPr>
          </a:p>
          <a:p>
            <a:pPr algn="just">
              <a:buFont typeface="Wingdings" pitchFamily="2" charset="2"/>
              <a:buChar char="Ø"/>
              <a:defRPr/>
            </a:pPr>
            <a:r>
              <a:rPr lang="en-US" sz="1400" b="1" dirty="0">
                <a:solidFill>
                  <a:schemeClr val="bg1"/>
                </a:solidFill>
                <a:cs typeface="Arial" pitchFamily="34" charset="0"/>
              </a:rPr>
              <a:t>Child Helpline Service (1098) has started functioning and the service is now available in 282 districts in the Country. </a:t>
            </a:r>
          </a:p>
          <a:p>
            <a:pPr algn="just">
              <a:defRPr/>
            </a:pPr>
            <a:endParaRPr lang="en-US" sz="1400" b="1" dirty="0">
              <a:solidFill>
                <a:schemeClr val="bg1"/>
              </a:solidFill>
            </a:endParaRPr>
          </a:p>
          <a:p>
            <a:pPr algn="just">
              <a:buFont typeface="Wingdings" pitchFamily="2" charset="2"/>
              <a:buChar char="Ø"/>
              <a:defRPr/>
            </a:pPr>
            <a:r>
              <a:rPr lang="en-US" sz="1400" b="1" dirty="0">
                <a:solidFill>
                  <a:schemeClr val="bg1"/>
                </a:solidFill>
                <a:cs typeface="Arial" pitchFamily="34" charset="0"/>
              </a:rPr>
              <a:t>In addition National Portal for missing and found children named TRACKCHILD is also operational under the Child Tracking System.  Under this, 3047 CCI have uploaded the data for child staying therein and matching of 35,146 children has been done as on 30</a:t>
            </a:r>
            <a:r>
              <a:rPr lang="en-US" sz="1400" b="1" baseline="30000" dirty="0">
                <a:solidFill>
                  <a:schemeClr val="bg1"/>
                </a:solidFill>
                <a:cs typeface="Arial" pitchFamily="34" charset="0"/>
              </a:rPr>
              <a:t>th</a:t>
            </a:r>
            <a:r>
              <a:rPr lang="en-US" sz="1400" b="1" dirty="0">
                <a:solidFill>
                  <a:schemeClr val="bg1"/>
                </a:solidFill>
                <a:cs typeface="Arial" pitchFamily="34" charset="0"/>
              </a:rPr>
              <a:t> November, 2014.</a:t>
            </a:r>
            <a:endParaRPr lang="en-US" sz="1400" b="1" dirty="0">
              <a:solidFill>
                <a:schemeClr val="bg1"/>
              </a:solidFill>
            </a:endParaRPr>
          </a:p>
        </p:txBody>
      </p:sp>
      <p:pic>
        <p:nvPicPr>
          <p:cNvPr id="33" name="Picture 11"/>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500938" y="17526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1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569200" y="2514600"/>
            <a:ext cx="3381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13"/>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493000" y="11430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C:\Documents and Settings\tamic\Desktop\TC999D\TC9990102D-PB\TC9990102-IMG03.jpg">
            <a:hlinkClick r:id="rId12"/>
          </p:cNvPr>
          <p:cNvPicPr/>
          <p:nvPr/>
        </p:nvPicPr>
        <p:blipFill>
          <a:blip r:embed="rId13" cstate="print"/>
          <a:stretch>
            <a:fillRect/>
          </a:stretch>
        </p:blipFill>
        <p:spPr bwMode="auto">
          <a:xfrm>
            <a:off x="8077200" y="3810000"/>
            <a:ext cx="990600" cy="838200"/>
          </a:xfrm>
          <a:prstGeom prst="rect">
            <a:avLst/>
          </a:prstGeom>
          <a:ln>
            <a:noFill/>
          </a:ln>
          <a:effectLst>
            <a:outerShdw blurRad="292100" dist="139700" dir="2700000" algn="tl" rotWithShape="0">
              <a:srgbClr val="333333">
                <a:alpha val="65000"/>
              </a:srgbClr>
            </a:outerShdw>
          </a:effectLst>
        </p:spPr>
      </p:pic>
      <p:sp>
        <p:nvSpPr>
          <p:cNvPr id="37" name="Text Box 18"/>
          <p:cNvSpPr txBox="1">
            <a:spLocks noChangeArrowheads="1"/>
          </p:cNvSpPr>
          <p:nvPr/>
        </p:nvSpPr>
        <p:spPr bwMode="auto">
          <a:xfrm>
            <a:off x="6934200" y="4859337"/>
            <a:ext cx="3352800"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914400" tIns="0" rIns="109728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200"/>
              </a:spcBef>
              <a:spcAft>
                <a:spcPts val="200"/>
              </a:spcAft>
            </a:pPr>
            <a:r>
              <a:rPr lang="en-US" altLang="en-US" sz="1600" dirty="0">
                <a:solidFill>
                  <a:srgbClr val="76923C"/>
                </a:solidFill>
                <a:latin typeface="Times New Roman" panose="02020603050405020304" pitchFamily="18" charset="0"/>
                <a:cs typeface="Arial" panose="020B0604020202020204" pitchFamily="34" charset="0"/>
                <a:hlinkClick r:id="rId14"/>
              </a:rPr>
              <a:t>ICPS Webpage</a:t>
            </a:r>
            <a:endParaRPr lang="en-US" altLang="en-US" sz="1600" dirty="0">
              <a:solidFill>
                <a:srgbClr val="76923C"/>
              </a:solidFill>
              <a:latin typeface="Times New Roman" panose="02020603050405020304" pitchFamily="18" charset="0"/>
              <a:cs typeface="Arial" panose="020B0604020202020204" pitchFamily="34" charset="0"/>
            </a:endParaRPr>
          </a:p>
        </p:txBody>
      </p:sp>
      <p:sp>
        <p:nvSpPr>
          <p:cNvPr id="38" name="Text Box 6"/>
          <p:cNvSpPr txBox="1">
            <a:spLocks noChangeArrowheads="1"/>
          </p:cNvSpPr>
          <p:nvPr/>
        </p:nvSpPr>
        <p:spPr bwMode="auto">
          <a:xfrm>
            <a:off x="8039100" y="1211262"/>
            <a:ext cx="13335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000" dirty="0">
                <a:solidFill>
                  <a:srgbClr val="FF6600"/>
                </a:solidFill>
                <a:latin typeface="Arial" panose="020B0604020202020204" pitchFamily="34" charset="0"/>
                <a:cs typeface="Arial" panose="020B0604020202020204" pitchFamily="34" charset="0"/>
              </a:rPr>
              <a:t>Photo Gallery</a:t>
            </a:r>
          </a:p>
          <a:p>
            <a:pPr eaLnBrk="1" hangingPunct="1">
              <a:lnSpc>
                <a:spcPct val="144000"/>
              </a:lnSpc>
              <a:spcAft>
                <a:spcPts val="1000"/>
              </a:spcAft>
            </a:pPr>
            <a:endParaRPr lang="en-US" altLang="en-US" sz="800" dirty="0">
              <a:solidFill>
                <a:srgbClr val="FF6600"/>
              </a:solidFill>
              <a:latin typeface="Arial" panose="020B0604020202020204" pitchFamily="34" charset="0"/>
              <a:cs typeface="Arial" panose="020B0604020202020204" pitchFamily="34" charset="0"/>
            </a:endParaRPr>
          </a:p>
          <a:p>
            <a:pPr eaLnBrk="1" hangingPunct="1">
              <a:lnSpc>
                <a:spcPct val="144000"/>
              </a:lnSpc>
              <a:spcAft>
                <a:spcPts val="1000"/>
              </a:spcAft>
            </a:pPr>
            <a:r>
              <a:rPr lang="en-US" altLang="en-US" sz="1000" dirty="0">
                <a:solidFill>
                  <a:srgbClr val="FF6600"/>
                </a:solidFill>
                <a:latin typeface="Arial" panose="020B0604020202020204" pitchFamily="34" charset="0"/>
                <a:cs typeface="Arial" panose="020B0604020202020204" pitchFamily="34" charset="0"/>
              </a:rPr>
              <a:t>Audio/Video</a:t>
            </a:r>
          </a:p>
          <a:p>
            <a:pPr eaLnBrk="1" hangingPunct="1">
              <a:lnSpc>
                <a:spcPct val="144000"/>
              </a:lnSpc>
              <a:spcAft>
                <a:spcPts val="1000"/>
              </a:spcAft>
            </a:pPr>
            <a:endParaRPr lang="en-US" altLang="en-US" sz="800" dirty="0">
              <a:latin typeface="Arial" panose="020B0604020202020204" pitchFamily="34" charset="0"/>
              <a:cs typeface="Arial" panose="020B0604020202020204" pitchFamily="34" charset="0"/>
            </a:endParaRPr>
          </a:p>
          <a:p>
            <a:pPr eaLnBrk="1" hangingPunct="1">
              <a:lnSpc>
                <a:spcPct val="112000"/>
              </a:lnSpc>
              <a:spcAft>
                <a:spcPts val="1000"/>
              </a:spcAft>
            </a:pPr>
            <a:r>
              <a:rPr lang="en-US" altLang="en-US" sz="1000" dirty="0">
                <a:solidFill>
                  <a:srgbClr val="EF792F"/>
                </a:solidFill>
                <a:latin typeface="Arial" panose="020B0604020202020204" pitchFamily="34" charset="0"/>
                <a:cs typeface="Arial" panose="020B0604020202020204" pitchFamily="34" charset="0"/>
              </a:rPr>
              <a:t>Achievements</a:t>
            </a:r>
          </a:p>
          <a:p>
            <a:pPr marL="171450" indent="-171450" eaLnBrk="1" hangingPunct="1">
              <a:lnSpc>
                <a:spcPct val="112000"/>
              </a:lnSpc>
              <a:spcAft>
                <a:spcPts val="1000"/>
              </a:spcAft>
              <a:buFont typeface="Arial" panose="020B0604020202020204" pitchFamily="34" charset="0"/>
              <a:buChar char="•"/>
            </a:pPr>
            <a:r>
              <a:rPr lang="en-US" altLang="en-US" sz="1000" dirty="0">
                <a:solidFill>
                  <a:srgbClr val="EF792F"/>
                </a:solidFill>
                <a:latin typeface="Arial" panose="020B0604020202020204" pitchFamily="34" charset="0"/>
                <a:cs typeface="Arial" panose="020B0604020202020204" pitchFamily="34" charset="0"/>
                <a:hlinkClick r:id="rId15" action="ppaction://hlinkpres?slideindex=1&amp;slidetitle="/>
              </a:rPr>
              <a:t>ICPS Achievements</a:t>
            </a:r>
            <a:endParaRPr lang="en-US" altLang="en-US" sz="1000" dirty="0">
              <a:solidFill>
                <a:srgbClr val="EF792F"/>
              </a:solidFill>
              <a:latin typeface="Arial" panose="020B0604020202020204" pitchFamily="34" charset="0"/>
              <a:cs typeface="Arial" panose="020B0604020202020204" pitchFamily="34" charset="0"/>
            </a:endParaRPr>
          </a:p>
          <a:p>
            <a:pPr marL="171450" indent="-171450" eaLnBrk="1" hangingPunct="1">
              <a:lnSpc>
                <a:spcPct val="112000"/>
              </a:lnSpc>
              <a:spcAft>
                <a:spcPts val="1000"/>
              </a:spcAft>
              <a:buFont typeface="Arial" panose="020B0604020202020204" pitchFamily="34" charset="0"/>
              <a:buChar char="•"/>
            </a:pPr>
            <a:r>
              <a:rPr lang="en-US" altLang="en-US" sz="1000" dirty="0" smtClean="0">
                <a:solidFill>
                  <a:srgbClr val="EF792F"/>
                </a:solidFill>
                <a:latin typeface="Arial" panose="020B0604020202020204" pitchFamily="34" charset="0"/>
                <a:cs typeface="Arial" panose="020B0604020202020204" pitchFamily="34" charset="0"/>
                <a:hlinkClick r:id="rId16" action="ppaction://hlinkpres?slideindex=1&amp;slidetitle="/>
              </a:rPr>
              <a:t>Child </a:t>
            </a:r>
            <a:r>
              <a:rPr lang="en-US" altLang="en-US" sz="1000" dirty="0">
                <a:solidFill>
                  <a:srgbClr val="EF792F"/>
                </a:solidFill>
                <a:latin typeface="Arial" panose="020B0604020202020204" pitchFamily="34" charset="0"/>
                <a:cs typeface="Arial" panose="020B0604020202020204" pitchFamily="34" charset="0"/>
                <a:hlinkClick r:id="rId16" action="ppaction://hlinkpres?slideindex=1&amp;slidetitle="/>
              </a:rPr>
              <a:t>line achievements</a:t>
            </a:r>
            <a:endParaRPr lang="en-US" altLang="en-US" sz="1000" dirty="0">
              <a:solidFill>
                <a:srgbClr val="EF792F"/>
              </a:solidFill>
              <a:latin typeface="Arial" panose="020B0604020202020204" pitchFamily="34" charset="0"/>
              <a:cs typeface="Arial" panose="020B0604020202020204" pitchFamily="34" charset="0"/>
            </a:endParaRPr>
          </a:p>
          <a:p>
            <a:pPr eaLnBrk="1" hangingPunct="1">
              <a:lnSpc>
                <a:spcPct val="112000"/>
              </a:lnSpc>
              <a:spcAft>
                <a:spcPts val="1000"/>
              </a:spcAft>
              <a:buFontTx/>
              <a:buChar char="-"/>
            </a:pPr>
            <a:endParaRPr lang="en-US" altLang="en-US" sz="1000" dirty="0">
              <a:solidFill>
                <a:srgbClr val="EF792F"/>
              </a:solidFill>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1507" name="Group 76"/>
          <p:cNvGrpSpPr>
            <a:grpSpLocks/>
          </p:cNvGrpSpPr>
          <p:nvPr/>
        </p:nvGrpSpPr>
        <p:grpSpPr bwMode="auto">
          <a:xfrm>
            <a:off x="685800" y="0"/>
            <a:ext cx="1570038" cy="6858000"/>
            <a:chOff x="1143" y="360"/>
            <a:chExt cx="2377" cy="15120"/>
          </a:xfrm>
        </p:grpSpPr>
        <p:sp>
          <p:nvSpPr>
            <p:cNvPr id="21520"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21"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22"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23"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24"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1508" name="Freeform 2"/>
          <p:cNvSpPr>
            <a:spLocks/>
          </p:cNvSpPr>
          <p:nvPr/>
        </p:nvSpPr>
        <p:spPr bwMode="auto">
          <a:xfrm>
            <a:off x="0" y="0"/>
            <a:ext cx="9144000" cy="1600200"/>
          </a:xfrm>
          <a:custGeom>
            <a:avLst/>
            <a:gdLst>
              <a:gd name="T0" fmla="*/ 0 w 3168"/>
              <a:gd name="T1" fmla="*/ 0 h 627"/>
              <a:gd name="T2" fmla="*/ 0 w 3168"/>
              <a:gd name="T3" fmla="*/ 2147483647 h 627"/>
              <a:gd name="T4" fmla="*/ 2147483647 w 3168"/>
              <a:gd name="T5" fmla="*/ 2147483647 h 627"/>
              <a:gd name="T6" fmla="*/ 2147483647 w 3168"/>
              <a:gd name="T7" fmla="*/ 2147483647 h 627"/>
              <a:gd name="T8" fmla="*/ 2147483647 w 3168"/>
              <a:gd name="T9" fmla="*/ 0 h 627"/>
              <a:gd name="T10" fmla="*/ 0 w 3168"/>
              <a:gd name="T11" fmla="*/ 0 h 627"/>
              <a:gd name="T12" fmla="*/ 0 60000 65536"/>
              <a:gd name="T13" fmla="*/ 0 60000 65536"/>
              <a:gd name="T14" fmla="*/ 0 60000 65536"/>
              <a:gd name="T15" fmla="*/ 0 60000 65536"/>
              <a:gd name="T16" fmla="*/ 0 60000 65536"/>
              <a:gd name="T17" fmla="*/ 0 60000 65536"/>
              <a:gd name="T18" fmla="*/ 0 w 3168"/>
              <a:gd name="T19" fmla="*/ 0 h 627"/>
              <a:gd name="T20" fmla="*/ 3168 w 3168"/>
              <a:gd name="T21" fmla="*/ 627 h 627"/>
            </a:gdLst>
            <a:ahLst/>
            <a:cxnLst>
              <a:cxn ang="T12">
                <a:pos x="T0" y="T1"/>
              </a:cxn>
              <a:cxn ang="T13">
                <a:pos x="T2" y="T3"/>
              </a:cxn>
              <a:cxn ang="T14">
                <a:pos x="T4" y="T5"/>
              </a:cxn>
              <a:cxn ang="T15">
                <a:pos x="T6" y="T7"/>
              </a:cxn>
              <a:cxn ang="T16">
                <a:pos x="T8" y="T9"/>
              </a:cxn>
              <a:cxn ang="T17">
                <a:pos x="T10" y="T11"/>
              </a:cxn>
            </a:cxnLst>
            <a:rect l="T18" t="T19" r="T20" b="T21"/>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a:solidFill>
                  <a:schemeClr val="bg1"/>
                </a:solidFill>
                <a:latin typeface="Arial" panose="020B0604020202020204" pitchFamily="34" charset="0"/>
                <a:cs typeface="Arial" panose="020B0604020202020204" pitchFamily="34" charset="0"/>
              </a:rPr>
              <a:t>Rajiv Gandhi Scheme for Empowerment of Adolescent Boys (RGSEAB) – SAKSHAM</a:t>
            </a:r>
            <a:endParaRPr lang="en-US" altLang="en-US">
              <a:solidFill>
                <a:schemeClr val="bg1"/>
              </a:solidFill>
              <a:latin typeface="Arial" panose="020B0604020202020204" pitchFamily="34" charset="0"/>
              <a:cs typeface="Arial" panose="020B0604020202020204" pitchFamily="34" charset="0"/>
            </a:endParaRPr>
          </a:p>
          <a:p>
            <a:pPr eaLnBrk="1" hangingPunct="1"/>
            <a:endParaRPr lang="en-US" altLang="en-US"/>
          </a:p>
        </p:txBody>
      </p:sp>
      <p:sp>
        <p:nvSpPr>
          <p:cNvPr id="21509"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510" name="Freeform 5"/>
          <p:cNvSpPr>
            <a:spLocks/>
          </p:cNvSpPr>
          <p:nvPr/>
        </p:nvSpPr>
        <p:spPr bwMode="auto">
          <a:xfrm>
            <a:off x="-3630" y="5334000"/>
            <a:ext cx="9147629"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511" name="Text Box 6"/>
          <p:cNvSpPr txBox="1">
            <a:spLocks noChangeArrowheads="1"/>
          </p:cNvSpPr>
          <p:nvPr/>
        </p:nvSpPr>
        <p:spPr bwMode="auto">
          <a:xfrm>
            <a:off x="8128000" y="1295400"/>
            <a:ext cx="12573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latin typeface="Arial" panose="020B0604020202020204" pitchFamily="34" charset="0"/>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latin typeface="Arial" panose="020B0604020202020204" pitchFamily="34" charset="0"/>
              <a:cs typeface="Arial" panose="020B0604020202020204" pitchFamily="34" charset="0"/>
            </a:endParaRPr>
          </a:p>
          <a:p>
            <a:pPr eaLnBrk="1" hangingPunct="1">
              <a:lnSpc>
                <a:spcPct val="144000"/>
              </a:lnSpc>
              <a:spcAft>
                <a:spcPts val="1000"/>
              </a:spcAft>
            </a:pPr>
            <a:r>
              <a:rPr lang="en-US" altLang="en-US" sz="1100" dirty="0">
                <a:solidFill>
                  <a:srgbClr val="FF6600"/>
                </a:solidFill>
                <a:latin typeface="Arial" panose="020B0604020202020204" pitchFamily="34" charset="0"/>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latin typeface="Arial" panose="020B0604020202020204" pitchFamily="34" charset="0"/>
              <a:cs typeface="Arial" panose="020B0604020202020204" pitchFamily="34" charset="0"/>
            </a:endParaRPr>
          </a:p>
          <a:p>
            <a:pPr eaLnBrk="1" hangingPunct="1">
              <a:lnSpc>
                <a:spcPct val="112000"/>
              </a:lnSpc>
              <a:spcAft>
                <a:spcPts val="1000"/>
              </a:spcAft>
            </a:pPr>
            <a:r>
              <a:rPr lang="en-US" altLang="en-US" sz="1100" dirty="0" smtClean="0">
                <a:solidFill>
                  <a:srgbClr val="EF792F"/>
                </a:solidFill>
                <a:latin typeface="Arial" panose="020B0604020202020204" pitchFamily="34" charset="0"/>
                <a:cs typeface="Arial" panose="020B0604020202020204" pitchFamily="34" charset="0"/>
              </a:rPr>
              <a:t>Achievements</a:t>
            </a:r>
          </a:p>
          <a:p>
            <a:pPr eaLnBrk="1" hangingPunct="1">
              <a:lnSpc>
                <a:spcPct val="112000"/>
              </a:lnSpc>
              <a:spcAft>
                <a:spcPts val="1000"/>
              </a:spcAft>
            </a:pPr>
            <a:endParaRPr lang="en-US" altLang="en-US" sz="1100" dirty="0">
              <a:solidFill>
                <a:srgbClr val="EF792F"/>
              </a:solidFill>
              <a:latin typeface="Arial" panose="020B0604020202020204" pitchFamily="34" charset="0"/>
              <a:cs typeface="Arial" panose="020B0604020202020204" pitchFamily="34" charset="0"/>
            </a:endParaRPr>
          </a:p>
        </p:txBody>
      </p:sp>
      <p:sp>
        <p:nvSpPr>
          <p:cNvPr id="21512" name="Text Box 9"/>
          <p:cNvSpPr txBox="1">
            <a:spLocks noChangeArrowheads="1"/>
          </p:cNvSpPr>
          <p:nvPr/>
        </p:nvSpPr>
        <p:spPr bwMode="auto">
          <a:xfrm>
            <a:off x="2057399" y="2209800"/>
            <a:ext cx="5410201"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cs typeface="Arial" panose="020B0604020202020204" pitchFamily="34" charset="0"/>
              </a:rPr>
              <a:t>The Ministry has recently launched a new Centrally Sponsored Scheme </a:t>
            </a:r>
            <a:r>
              <a:rPr lang="en-US" altLang="en-US" sz="1200" dirty="0" err="1">
                <a:cs typeface="Arial" panose="020B0604020202020204" pitchFamily="34" charset="0"/>
              </a:rPr>
              <a:t>Saksham</a:t>
            </a:r>
            <a:r>
              <a:rPr lang="en-US" altLang="en-US" sz="1200" dirty="0">
                <a:cs typeface="Arial" panose="020B0604020202020204" pitchFamily="34" charset="0"/>
              </a:rPr>
              <a:t> for holistic development of adolescent boys. The scheme aims at all round development of adolescent boys to make them self-reliant, gender sensitive and aware citizens, when they grow up. In the first phase, the scheme shall cover all adolescent boys (11-18 years) in 20 selected districts from 8 States benefitting nearly 6 </a:t>
            </a:r>
            <a:r>
              <a:rPr lang="en-US" altLang="en-US" sz="1200" dirty="0" err="1">
                <a:cs typeface="Arial" panose="020B0604020202020204" pitchFamily="34" charset="0"/>
              </a:rPr>
              <a:t>lakh</a:t>
            </a:r>
            <a:r>
              <a:rPr lang="en-US" altLang="en-US" sz="1200" dirty="0">
                <a:cs typeface="Arial" panose="020B0604020202020204" pitchFamily="34" charset="0"/>
              </a:rPr>
              <a:t> adolescent boys annually. ICDS will be utilized for the scheme </a:t>
            </a:r>
            <a:r>
              <a:rPr lang="en-US" altLang="en-US" sz="1200" dirty="0" err="1">
                <a:cs typeface="Arial" panose="020B0604020202020204" pitchFamily="34" charset="0"/>
              </a:rPr>
              <a:t>Saksham</a:t>
            </a:r>
            <a:r>
              <a:rPr lang="en-US" altLang="en-US" sz="1200" dirty="0">
                <a:cs typeface="Arial" panose="020B0604020202020204" pitchFamily="34" charset="0"/>
              </a:rPr>
              <a:t>.  </a:t>
            </a: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algn="just" eaLnBrk="1" hangingPunct="1">
              <a:spcAft>
                <a:spcPts val="1000"/>
              </a:spcAft>
            </a:pPr>
            <a:endParaRPr lang="en-US" altLang="en-US" sz="1000" dirty="0">
              <a:solidFill>
                <a:srgbClr val="000000"/>
              </a:solidFill>
              <a:latin typeface="Arial" panose="020B0604020202020204" pitchFamily="34" charset="0"/>
              <a:cs typeface="Arial" panose="020B0604020202020204" pitchFamily="34" charset="0"/>
            </a:endParaRPr>
          </a:p>
          <a:p>
            <a:pPr lvl="1" algn="just" eaLnBrk="1" hangingPunct="1">
              <a:spcAft>
                <a:spcPts val="1000"/>
              </a:spcAft>
            </a:pPr>
            <a:endParaRPr lang="en-US" altLang="en-US" sz="1100" dirty="0">
              <a:solidFill>
                <a:srgbClr val="000000"/>
              </a:solidFill>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p:txBody>
      </p:sp>
      <p:pic>
        <p:nvPicPr>
          <p:cNvPr id="21514" name="Picture 1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79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5" name="Picture 1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72400" y="27432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6" name="Picture 1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0000" y="12954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8"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1" name="Text Box 7"/>
          <p:cNvSpPr txBox="1">
            <a:spLocks noChangeArrowheads="1"/>
          </p:cNvSpPr>
          <p:nvPr/>
        </p:nvSpPr>
        <p:spPr bwMode="auto">
          <a:xfrm>
            <a:off x="76200" y="1600200"/>
            <a:ext cx="1676400" cy="47244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5"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6"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7" action="ppaction://hlinksldjump"/>
              </a:rPr>
              <a:t>Malnutrition</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8" action="ppaction://hlinksldjump"/>
              </a:rPr>
              <a:t>Rajiv Gandhi National </a:t>
            </a:r>
            <a:r>
              <a:rPr lang="en-US" sz="1200" b="1" dirty="0" err="1">
                <a:latin typeface="+mn-lt"/>
                <a:hlinkClick r:id="rId8" action="ppaction://hlinksldjump"/>
              </a:rPr>
              <a:t>Creche</a:t>
            </a:r>
            <a:r>
              <a:rPr lang="en-US" sz="1200" b="1" dirty="0">
                <a:latin typeface="+mn-lt"/>
                <a:hlinkClick r:id="rId8" action="ppaction://hlinksldjump"/>
              </a:rPr>
              <a:t> Scheme(RGNCS)</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9" action="ppaction://hlinksldjump"/>
              </a:rPr>
              <a:t>Integrated Child Protection Scheme (ICPS)</a:t>
            </a:r>
            <a:endParaRPr lang="en-US" sz="1200" b="1" dirty="0">
              <a:latin typeface="+mn-lt"/>
            </a:endParaRPr>
          </a:p>
          <a:p>
            <a:pPr eaLnBrk="1" fontAlgn="auto"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10" action="ppaction://hlinksldjump"/>
              </a:rPr>
              <a:t>Scheme for Welfare of Working Children in need of Care and Protection</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Tree>
  </p:cSld>
  <p:clrMapOvr>
    <a:masterClrMapping/>
  </p:clrMapOvr>
  <p:transition spd="slow">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2531" name="Group 76"/>
          <p:cNvGrpSpPr>
            <a:grpSpLocks/>
          </p:cNvGrpSpPr>
          <p:nvPr/>
        </p:nvGrpSpPr>
        <p:grpSpPr bwMode="auto">
          <a:xfrm>
            <a:off x="685800" y="0"/>
            <a:ext cx="1570038" cy="6858000"/>
            <a:chOff x="1143" y="360"/>
            <a:chExt cx="2377" cy="15120"/>
          </a:xfrm>
        </p:grpSpPr>
        <p:sp>
          <p:nvSpPr>
            <p:cNvPr id="22547"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548"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549"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55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2551"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r>
              <a:rPr lang="en-US" b="1" dirty="0">
                <a:solidFill>
                  <a:schemeClr val="bg1"/>
                </a:solidFill>
                <a:latin typeface="Arial" pitchFamily="34" charset="0"/>
                <a:cs typeface="Arial" pitchFamily="34" charset="0"/>
              </a:rPr>
              <a:t/>
            </a:r>
            <a:br>
              <a:rPr lang="en-US" b="1" dirty="0">
                <a:solidFill>
                  <a:schemeClr val="bg1"/>
                </a:solidFill>
                <a:latin typeface="Arial" pitchFamily="34" charset="0"/>
                <a:cs typeface="Arial" pitchFamily="34" charset="0"/>
              </a:rPr>
            </a:br>
            <a:r>
              <a:rPr lang="en-US" sz="2000" b="1" dirty="0">
                <a:solidFill>
                  <a:schemeClr val="bg1"/>
                </a:solidFill>
                <a:latin typeface="+mj-lt"/>
              </a:rPr>
              <a:t>Scheme for Welfare of Working Children in Need of Care and Protection</a:t>
            </a:r>
            <a:endParaRPr lang="en-IN" dirty="0">
              <a:solidFill>
                <a:schemeClr val="bg1"/>
              </a:solidFill>
              <a:latin typeface="+mj-lt"/>
            </a:endParaRPr>
          </a:p>
          <a:p>
            <a:pPr eaLnBrk="1" fontAlgn="auto" hangingPunct="1">
              <a:spcBef>
                <a:spcPts val="0"/>
              </a:spcBef>
              <a:spcAft>
                <a:spcPts val="0"/>
              </a:spcAft>
              <a:defRPr/>
            </a:pPr>
            <a:endParaRPr lang="en-US"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22533"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2534"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91400" y="5334000"/>
            <a:ext cx="17526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22535" name="Freeform 5"/>
          <p:cNvSpPr>
            <a:spLocks/>
          </p:cNvSpPr>
          <p:nvPr/>
        </p:nvSpPr>
        <p:spPr bwMode="auto">
          <a:xfrm>
            <a:off x="0" y="5334000"/>
            <a:ext cx="73914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2537" name="Text Box 10"/>
          <p:cNvSpPr txBox="1">
            <a:spLocks noChangeArrowheads="1"/>
          </p:cNvSpPr>
          <p:nvPr/>
        </p:nvSpPr>
        <p:spPr bwMode="auto">
          <a:xfrm>
            <a:off x="4495800" y="1752600"/>
            <a:ext cx="201295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1000">
              <a:latin typeface="Arial" panose="020B0604020202020204" pitchFamily="34" charset="0"/>
              <a:cs typeface="Arial" panose="020B0604020202020204" pitchFamily="34" charset="0"/>
            </a:endParaRPr>
          </a:p>
        </p:txBody>
      </p:sp>
      <p:sp>
        <p:nvSpPr>
          <p:cNvPr id="22538" name="Text Box 10"/>
          <p:cNvSpPr txBox="1">
            <a:spLocks noChangeArrowheads="1"/>
          </p:cNvSpPr>
          <p:nvPr/>
        </p:nvSpPr>
        <p:spPr bwMode="auto">
          <a:xfrm>
            <a:off x="1981199" y="1295400"/>
            <a:ext cx="5334001"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This Central Sector Scheme provides opportunities for non-formal education and formal training to working children to facilitate their entry / re-entry into main stream education in cases where they have either not attended any learning system or where, for some reasons, their education has been discontinued. The scheme provides support for holistic development of child workers and potential child workers, especially those with non or ineffective family support such as children of slum, pavement dwellers/drug addicts etc. The Scheme is operated through voluntary sector and NGOs are eligible for financial assistance to the tune of 90% from Government of India.</a:t>
            </a:r>
            <a:endParaRPr lang="en-IN" altLang="en-US" sz="1200" dirty="0"/>
          </a:p>
          <a:p>
            <a:pPr algn="just" eaLnBrk="1" hangingPunct="1"/>
            <a:endParaRPr lang="en-US" altLang="en-US" sz="1000" dirty="0">
              <a:solidFill>
                <a:srgbClr val="000000"/>
              </a:solidFill>
              <a:latin typeface="Arial" panose="020B0604020202020204" pitchFamily="34" charset="0"/>
              <a:cs typeface="Arial" panose="020B0604020202020204" pitchFamily="34" charset="0"/>
            </a:endParaRPr>
          </a:p>
          <a:p>
            <a:pPr algn="just" eaLnBrk="1" hangingPunct="1"/>
            <a:endParaRPr lang="en-US" altLang="en-US" sz="1000" dirty="0">
              <a:latin typeface="Arial" panose="020B0604020202020204" pitchFamily="34" charset="0"/>
              <a:cs typeface="Arial" panose="020B0604020202020204" pitchFamily="34" charset="0"/>
            </a:endParaRPr>
          </a:p>
        </p:txBody>
      </p:sp>
      <p:sp>
        <p:nvSpPr>
          <p:cNvPr id="22539" name="Text Box 6"/>
          <p:cNvSpPr txBox="1">
            <a:spLocks noChangeArrowheads="1"/>
          </p:cNvSpPr>
          <p:nvPr/>
        </p:nvSpPr>
        <p:spPr bwMode="auto">
          <a:xfrm>
            <a:off x="8039100" y="1219200"/>
            <a:ext cx="11049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22540"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898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41"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31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42"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5819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43" name="Text Box 1"/>
          <p:cNvSpPr txBox="1">
            <a:spLocks noChangeArrowheads="1"/>
          </p:cNvSpPr>
          <p:nvPr/>
        </p:nvSpPr>
        <p:spPr bwMode="auto">
          <a:xfrm>
            <a:off x="838200" y="6248400"/>
            <a:ext cx="5778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8" name="Rectangle 27"/>
          <p:cNvSpPr/>
          <p:nvPr/>
        </p:nvSpPr>
        <p:spPr>
          <a:xfrm>
            <a:off x="7696200" y="3657600"/>
            <a:ext cx="1524000" cy="1384995"/>
          </a:xfrm>
          <a:prstGeom prst="rect">
            <a:avLst/>
          </a:prstGeom>
        </p:spPr>
        <p:txBody>
          <a:bodyPr wrap="square">
            <a:spAutoFit/>
          </a:bodyPr>
          <a:lstStyle/>
          <a:p>
            <a:pPr eaLnBrk="1" fontAlgn="auto" hangingPunct="1">
              <a:spcBef>
                <a:spcPts val="0"/>
              </a:spcBef>
              <a:spcAft>
                <a:spcPts val="0"/>
              </a:spcAft>
              <a:defRPr/>
            </a:pPr>
            <a:r>
              <a:rPr lang="en-US" sz="1400" dirty="0">
                <a:solidFill>
                  <a:schemeClr val="accent3"/>
                </a:solidFill>
                <a:latin typeface="+mn-lt"/>
                <a:hlinkClick r:id="rId6"/>
              </a:rPr>
              <a:t>Scheme for Welfare of Working Children in Need of Care and Protection- Webpage</a:t>
            </a:r>
            <a:endParaRPr lang="en-IN" sz="1400" dirty="0">
              <a:solidFill>
                <a:schemeClr val="accent3"/>
              </a:solidFill>
              <a:latin typeface="+mn-lt"/>
            </a:endParaRPr>
          </a:p>
        </p:txBody>
      </p:sp>
      <p:sp>
        <p:nvSpPr>
          <p:cNvPr id="22545" name="Rectangle 28"/>
          <p:cNvSpPr>
            <a:spLocks noChangeArrowheads="1"/>
          </p:cNvSpPr>
          <p:nvPr/>
        </p:nvSpPr>
        <p:spPr bwMode="auto">
          <a:xfrm>
            <a:off x="1981200" y="3276600"/>
            <a:ext cx="5410200"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IN" altLang="en-US" sz="1400" b="1" u="sng" dirty="0">
                <a:solidFill>
                  <a:srgbClr val="FF6600"/>
                </a:solidFill>
              </a:rPr>
              <a:t>OBJECTIVE OF THE SCHEME</a:t>
            </a:r>
          </a:p>
          <a:p>
            <a:pPr algn="ctr" eaLnBrk="1" hangingPunct="1"/>
            <a:endParaRPr lang="en-IN" altLang="en-US" sz="1400" b="1" u="sng" dirty="0">
              <a:solidFill>
                <a:srgbClr val="FF6600"/>
              </a:solidFill>
            </a:endParaRPr>
          </a:p>
          <a:p>
            <a:pPr algn="just" eaLnBrk="1" hangingPunct="1"/>
            <a:r>
              <a:rPr lang="en-IN" altLang="en-US" sz="1200" dirty="0"/>
              <a:t>Provision of opportunities including non-formal education, vocational training, etc, to working children to facilitate their entry/re-entry into mainstream education in cases where they have either not attended any learning system or where for some reasons their education has been discontinued with a view to preventing their continued or future exploitation.</a:t>
            </a:r>
          </a:p>
        </p:txBody>
      </p:sp>
      <p:sp>
        <p:nvSpPr>
          <p:cNvPr id="24" name="Text Box 7"/>
          <p:cNvSpPr txBox="1">
            <a:spLocks noChangeArrowheads="1"/>
          </p:cNvSpPr>
          <p:nvPr/>
        </p:nvSpPr>
        <p:spPr bwMode="auto">
          <a:xfrm>
            <a:off x="76200" y="1676400"/>
            <a:ext cx="1676400" cy="3505200"/>
          </a:xfrm>
          <a:prstGeom prst="rect">
            <a:avLst/>
          </a:prstGeom>
          <a:noFill/>
          <a:ln w="9525" algn="in">
            <a:noFill/>
            <a:miter lim="800000"/>
            <a:headEnd/>
            <a:tailEnd/>
          </a:ln>
        </p:spPr>
        <p:txBody>
          <a:bodyPr lIns="36576" tIns="36576" rIns="36576" bIns="36576"/>
          <a:lstStyle/>
          <a:p>
            <a:pPr eaLnBrk="1" fontAlgn="t" hangingPunct="1">
              <a:buFont typeface="Wingdings" pitchFamily="2" charset="2"/>
              <a:buChar char="Ø"/>
              <a:defRPr/>
            </a:pPr>
            <a:r>
              <a:rPr lang="en-US" sz="1200" b="1" dirty="0">
                <a:latin typeface="+mn-lt"/>
                <a:hlinkClick r:id="rId7" action="ppaction://hlinksldjump"/>
              </a:rPr>
              <a:t>Integrated Child Development Services Scheme (ICDS)</a:t>
            </a:r>
            <a:endParaRPr lang="en-US" sz="1200" b="1" dirty="0">
              <a:latin typeface="+mn-lt"/>
            </a:endParaRPr>
          </a:p>
          <a:p>
            <a:pPr eaLnBrk="1" fontAlgn="t" hangingPunct="1">
              <a:defRPr/>
            </a:pPr>
            <a:endParaRPr lang="en-IN" sz="1200" b="1" dirty="0">
              <a:latin typeface="+mn-lt"/>
            </a:endParaRPr>
          </a:p>
          <a:p>
            <a:pPr eaLnBrk="1" fontAlgn="auto" hangingPunct="1">
              <a:buFont typeface="Wingdings" pitchFamily="2" charset="2"/>
              <a:buChar char="Ø"/>
              <a:defRPr/>
            </a:pPr>
            <a:r>
              <a:rPr lang="en-US" sz="1200" b="1" dirty="0">
                <a:latin typeface="+mn-lt"/>
                <a:hlinkClick r:id="rId8" action="ppaction://hlinksldjump"/>
              </a:rPr>
              <a:t>Early Childhood Care and Education(ECCE)</a:t>
            </a:r>
            <a:endParaRPr lang="en-US" sz="1200" b="1" dirty="0">
              <a:latin typeface="+mn-lt"/>
            </a:endParaRPr>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hlinkClick r:id="rId9" action="ppaction://hlinksldjump"/>
              </a:rPr>
              <a:t>Malnutrition</a:t>
            </a:r>
            <a:endParaRPr lang="en-US" sz="1200" b="1" dirty="0"/>
          </a:p>
          <a:p>
            <a:pPr eaLnBrk="1" fontAlgn="auto" hangingPunct="1">
              <a:defRPr/>
            </a:pPr>
            <a:endParaRPr lang="en-IN" sz="1200" b="1" dirty="0"/>
          </a:p>
          <a:p>
            <a:pPr eaLnBrk="1" fontAlgn="auto" hangingPunct="1">
              <a:buFont typeface="Wingdings" pitchFamily="2" charset="2"/>
              <a:buChar char="Ø"/>
              <a:defRPr/>
            </a:pPr>
            <a:r>
              <a:rPr lang="en-US" sz="1200" b="1" dirty="0">
                <a:hlinkClick r:id="rId10" action="ppaction://hlinksldjump"/>
              </a:rPr>
              <a:t>Rajiv Gandhi National </a:t>
            </a:r>
            <a:r>
              <a:rPr lang="en-US" sz="1200" b="1" dirty="0" err="1">
                <a:hlinkClick r:id="rId10" action="ppaction://hlinksldjump"/>
              </a:rPr>
              <a:t>Creche</a:t>
            </a:r>
            <a:r>
              <a:rPr lang="en-US" sz="1200" b="1" dirty="0">
                <a:hlinkClick r:id="rId10" action="ppaction://hlinksldjump"/>
              </a:rPr>
              <a:t> Scheme(RGNCS)</a:t>
            </a:r>
            <a:endParaRPr lang="en-US" sz="1200" b="1" dirty="0"/>
          </a:p>
          <a:p>
            <a:pPr eaLnBrk="1" fontAlgn="auto" hangingPunct="1">
              <a:defRPr/>
            </a:pPr>
            <a:endParaRPr lang="en-US" sz="1200" b="1" dirty="0">
              <a:latin typeface="+mn-lt"/>
            </a:endParaRPr>
          </a:p>
          <a:p>
            <a:pPr eaLnBrk="1" fontAlgn="auto" hangingPunct="1">
              <a:buFont typeface="Wingdings" pitchFamily="2" charset="2"/>
              <a:buChar char="Ø"/>
              <a:defRPr/>
            </a:pPr>
            <a:r>
              <a:rPr lang="en-US" sz="1200" b="1" dirty="0">
                <a:latin typeface="+mn-lt"/>
                <a:hlinkClick r:id="rId11" action="ppaction://hlinksldjump"/>
              </a:rPr>
              <a:t>Integrated Child Protection Scheme (ICPS)</a:t>
            </a:r>
            <a:endParaRPr lang="en-US" sz="1200" b="1" dirty="0">
              <a:latin typeface="+mn-lt"/>
            </a:endParaRPr>
          </a:p>
          <a:p>
            <a:pPr eaLnBrk="1" fontAlgn="auto" hangingPunct="1">
              <a:buFont typeface="Wingdings" pitchFamily="2" charset="2"/>
              <a:buChar char="Ø"/>
              <a:defRPr/>
            </a:pPr>
            <a:endParaRPr lang="en-US" sz="1200" b="1" dirty="0">
              <a:latin typeface="+mn-lt"/>
            </a:endParaRPr>
          </a:p>
          <a:p>
            <a:pPr eaLnBrk="1" fontAlgn="auto" hangingPunct="1">
              <a:buFont typeface="Wingdings" pitchFamily="2" charset="2"/>
              <a:buChar char="Ø"/>
              <a:defRPr/>
            </a:pPr>
            <a:r>
              <a:rPr lang="en-US" sz="1200" b="1" dirty="0">
                <a:hlinkClick r:id="rId12" action="ppaction://hlinksldjump"/>
              </a:rPr>
              <a:t>Rajiv Gandhi Scheme for Empowerment of  Adolescent  Boys – </a:t>
            </a:r>
            <a:r>
              <a:rPr lang="en-US" sz="1200" b="1" dirty="0" err="1">
                <a:hlinkClick r:id="rId12" action="ppaction://hlinksldjump"/>
              </a:rPr>
              <a:t>Saksham</a:t>
            </a:r>
            <a:endParaRPr lang="en-US" sz="1200" b="1" dirty="0">
              <a:latin typeface="+mn-lt"/>
            </a:endParaRPr>
          </a:p>
          <a:p>
            <a:pPr eaLnBrk="1" fontAlgn="auto" hangingPunct="1">
              <a:defRPr/>
            </a:pPr>
            <a:r>
              <a:rPr lang="en-US" sz="1200" b="1" dirty="0">
                <a:latin typeface="+mn-lt"/>
              </a:rPr>
              <a:t> </a:t>
            </a:r>
            <a:endParaRPr lang="en-IN" sz="1200" b="1" dirty="0">
              <a:latin typeface="+mn-lt"/>
            </a:endParaRPr>
          </a:p>
          <a:p>
            <a:pPr eaLnBrk="1" fontAlgn="auto" hangingPunct="1">
              <a:defRPr/>
            </a:pPr>
            <a:endParaRPr lang="en-IN" sz="1200" b="1" dirty="0">
              <a:latin typeface="+mn-lt"/>
            </a:endParaRPr>
          </a:p>
        </p:txBody>
      </p:sp>
    </p:spTree>
  </p:cSld>
  <p:clrMapOvr>
    <a:masterClrMapping/>
  </p:clrMapOvr>
  <p:transition spd="slow">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066800" y="1295401"/>
          <a:ext cx="7010400" cy="2780518"/>
        </p:xfrm>
        <a:graphic>
          <a:graphicData uri="http://schemas.openxmlformats.org/drawingml/2006/table">
            <a:tbl>
              <a:tblPr firstRow="1" bandRow="1">
                <a:tableStyleId>{93296810-A885-4BE3-A3E7-6D5BEEA58F35}</a:tableStyleId>
              </a:tblPr>
              <a:tblGrid>
                <a:gridCol w="7010400"/>
              </a:tblGrid>
              <a:tr h="484812">
                <a:tc>
                  <a:txBody>
                    <a:bodyPr/>
                    <a:lstStyle/>
                    <a:p>
                      <a:pPr algn="ctr"/>
                      <a:r>
                        <a:rPr lang="en-IN" sz="2400" dirty="0" smtClean="0">
                          <a:latin typeface="+mj-lt"/>
                        </a:rPr>
                        <a:t>Autonomous</a:t>
                      </a:r>
                      <a:r>
                        <a:rPr lang="en-IN" sz="2400" baseline="0" dirty="0" smtClean="0">
                          <a:latin typeface="+mj-lt"/>
                        </a:rPr>
                        <a:t> Bodies under Ministry</a:t>
                      </a:r>
                      <a:endParaRPr lang="en-IN" sz="2400" dirty="0">
                        <a:latin typeface="+mj-lt"/>
                      </a:endParaRPr>
                    </a:p>
                  </a:txBody>
                  <a:tcPr marT="45729" marB="45729"/>
                </a:tc>
              </a:tr>
              <a:tr h="329589">
                <a:tc>
                  <a:txBody>
                    <a:bodyPr/>
                    <a:lstStyle/>
                    <a:p>
                      <a:pPr eaLnBrk="1" fontAlgn="t" hangingPunct="1">
                        <a:buFont typeface="Wingdings" pitchFamily="2" charset="2"/>
                        <a:buChar char="Ø"/>
                      </a:pPr>
                      <a:r>
                        <a:rPr lang="en-US" sz="1600" b="1" dirty="0" smtClean="0">
                          <a:hlinkClick r:id="rId2" action="ppaction://hlinksldjump"/>
                        </a:rPr>
                        <a:t>National Commission for Women (NCW)</a:t>
                      </a:r>
                      <a:endParaRPr lang="en-IN" sz="1600" b="1" dirty="0" smtClean="0"/>
                    </a:p>
                  </a:txBody>
                  <a:tcPr marT="45729" marB="45729"/>
                </a:tc>
              </a:tr>
              <a:tr h="320453">
                <a:tc>
                  <a:txBody>
                    <a:bodyPr/>
                    <a:lstStyle/>
                    <a:p>
                      <a:pPr eaLnBrk="1" fontAlgn="t" hangingPunct="1">
                        <a:buFont typeface="Wingdings" pitchFamily="2" charset="2"/>
                        <a:buChar char="Ø"/>
                      </a:pPr>
                      <a:r>
                        <a:rPr lang="en-US" sz="1600" b="1" dirty="0" smtClean="0">
                          <a:hlinkClick r:id="rId3" action="ppaction://hlinksldjump"/>
                        </a:rPr>
                        <a:t>National Commission for Protection of Child Rights(NCPCR)</a:t>
                      </a:r>
                      <a:endParaRPr lang="en-US" sz="1600" b="1" dirty="0" smtClean="0"/>
                    </a:p>
                  </a:txBody>
                  <a:tcPr marT="45729" marB="45729"/>
                </a:tc>
              </a:tr>
              <a:tr h="352224">
                <a:tc>
                  <a:txBody>
                    <a:bodyPr/>
                    <a:lstStyle/>
                    <a:p>
                      <a:pPr eaLnBrk="1" fontAlgn="t" hangingPunct="1">
                        <a:buFont typeface="Wingdings" pitchFamily="2" charset="2"/>
                        <a:buChar char="Ø"/>
                      </a:pPr>
                      <a:r>
                        <a:rPr lang="en-US" sz="1600" b="1" dirty="0" smtClean="0">
                          <a:hlinkClick r:id="rId4" action="ppaction://hlinksldjump"/>
                        </a:rPr>
                        <a:t>National Institute of Public Cooperation and Child Development (NIPCCD)</a:t>
                      </a:r>
                      <a:endParaRPr lang="en-US" sz="1600" b="1" dirty="0" smtClean="0"/>
                    </a:p>
                  </a:txBody>
                  <a:tcPr marT="45729" marB="45729"/>
                </a:tc>
              </a:tr>
              <a:tr h="318533">
                <a:tc>
                  <a:txBody>
                    <a:bodyPr/>
                    <a:lstStyle/>
                    <a:p>
                      <a:pPr eaLnBrk="1" fontAlgn="t" hangingPunct="1">
                        <a:buFont typeface="Wingdings" pitchFamily="2" charset="2"/>
                        <a:buChar char="Ø"/>
                      </a:pPr>
                      <a:r>
                        <a:rPr lang="en-US" sz="1600" b="1" dirty="0" smtClean="0">
                          <a:hlinkClick r:id="rId5" action="ppaction://hlinksldjump"/>
                        </a:rPr>
                        <a:t>Rashtriya </a:t>
                      </a:r>
                      <a:r>
                        <a:rPr lang="en-US" sz="1600" b="1" dirty="0" err="1" smtClean="0">
                          <a:hlinkClick r:id="rId5" action="ppaction://hlinksldjump"/>
                        </a:rPr>
                        <a:t>Mahila</a:t>
                      </a:r>
                      <a:r>
                        <a:rPr lang="en-US" sz="1600" b="1" dirty="0" smtClean="0">
                          <a:hlinkClick r:id="rId5" action="ppaction://hlinksldjump"/>
                        </a:rPr>
                        <a:t> </a:t>
                      </a:r>
                      <a:r>
                        <a:rPr lang="en-US" sz="1600" b="1" dirty="0" err="1" smtClean="0">
                          <a:hlinkClick r:id="rId5" action="ppaction://hlinksldjump"/>
                        </a:rPr>
                        <a:t>Kosh</a:t>
                      </a:r>
                      <a:r>
                        <a:rPr lang="en-US" sz="1600" b="1" dirty="0" smtClean="0">
                          <a:hlinkClick r:id="rId5" action="ppaction://hlinksldjump"/>
                        </a:rPr>
                        <a:t> (RMK)</a:t>
                      </a:r>
                      <a:endParaRPr lang="en-US" sz="1600" b="1" dirty="0" smtClean="0"/>
                    </a:p>
                  </a:txBody>
                  <a:tcPr marT="45729" marB="45729"/>
                </a:tc>
              </a:tr>
              <a:tr h="365343">
                <a:tc>
                  <a:txBody>
                    <a:bodyPr/>
                    <a:lstStyle/>
                    <a:p>
                      <a:pPr eaLnBrk="1" fontAlgn="t" hangingPunct="1">
                        <a:buFont typeface="Wingdings" pitchFamily="2" charset="2"/>
                        <a:buChar char="Ø"/>
                      </a:pPr>
                      <a:r>
                        <a:rPr lang="en-US" sz="1600" b="1" dirty="0" smtClean="0">
                          <a:hlinkClick r:id="rId6" action="ppaction://hlinksldjump"/>
                        </a:rPr>
                        <a:t>Central Adoption Resource Authority (CARA)</a:t>
                      </a:r>
                      <a:endParaRPr lang="en-US" sz="1600" b="1" dirty="0" smtClean="0"/>
                    </a:p>
                  </a:txBody>
                  <a:tcPr marT="45729" marB="45729"/>
                </a:tc>
              </a:tr>
              <a:tr h="572245">
                <a:tc>
                  <a:txBody>
                    <a:bodyPr/>
                    <a:lstStyle/>
                    <a:p>
                      <a:pPr eaLnBrk="1" fontAlgn="t" hangingPunct="1">
                        <a:buFont typeface="Wingdings" pitchFamily="2" charset="2"/>
                        <a:buChar char="Ø"/>
                      </a:pPr>
                      <a:r>
                        <a:rPr lang="en-US" sz="1600" b="1" dirty="0" smtClean="0">
                          <a:hlinkClick r:id="rId7" action="ppaction://hlinksldjump"/>
                        </a:rPr>
                        <a:t>Central Social Welfare Board (CSWB) </a:t>
                      </a:r>
                      <a:endParaRPr lang="en-IN" sz="1600" b="1" dirty="0"/>
                    </a:p>
                  </a:txBody>
                  <a:tcPr marT="45729" marB="45729"/>
                </a:tc>
              </a:tr>
            </a:tbl>
          </a:graphicData>
        </a:graphic>
      </p:graphicFrame>
      <p:sp>
        <p:nvSpPr>
          <p:cNvPr id="23572" name="Freeform 2"/>
          <p:cNvSpPr>
            <a:spLocks/>
          </p:cNvSpPr>
          <p:nvPr/>
        </p:nvSpPr>
        <p:spPr bwMode="auto">
          <a:xfrm>
            <a:off x="0" y="4953000"/>
            <a:ext cx="9144000" cy="19050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6" name="Picture 5"/>
          <p:cNvPicPr/>
          <p:nvPr/>
        </p:nvPicPr>
        <p:blipFill>
          <a:blip r:embed="rId8" cstate="print">
            <a:duotone>
              <a:schemeClr val="accent3">
                <a:shade val="45000"/>
                <a:satMod val="135000"/>
              </a:schemeClr>
              <a:prstClr val="white"/>
            </a:duotone>
          </a:blip>
          <a:srcRect/>
          <a:stretch>
            <a:fillRect/>
          </a:stretch>
        </p:blipFill>
        <p:spPr bwMode="auto">
          <a:xfrm>
            <a:off x="8077201" y="4038600"/>
            <a:ext cx="1066800" cy="885825"/>
          </a:xfrm>
          <a:prstGeom prst="rect">
            <a:avLst/>
          </a:prstGeom>
          <a:noFill/>
          <a:ln w="9525">
            <a:noFill/>
            <a:miter lim="800000"/>
            <a:headEnd/>
            <a:tailEnd/>
          </a:ln>
        </p:spPr>
      </p:pic>
      <p:pic>
        <p:nvPicPr>
          <p:cNvPr id="7" name="Picture 6"/>
          <p:cNvPicPr/>
          <p:nvPr/>
        </p:nvPicPr>
        <p:blipFill>
          <a:blip r:embed="rId8" cstate="print">
            <a:duotone>
              <a:schemeClr val="accent3">
                <a:shade val="45000"/>
                <a:satMod val="135000"/>
              </a:schemeClr>
              <a:prstClr val="white"/>
            </a:duotone>
          </a:blip>
          <a:srcRect/>
          <a:stretch>
            <a:fillRect/>
          </a:stretch>
        </p:blipFill>
        <p:spPr bwMode="auto">
          <a:xfrm flipH="1">
            <a:off x="-1" y="4038600"/>
            <a:ext cx="1066799" cy="885825"/>
          </a:xfrm>
          <a:prstGeom prst="rect">
            <a:avLst/>
          </a:prstGeom>
          <a:noFill/>
          <a:ln w="9525">
            <a:noFill/>
            <a:miter lim="800000"/>
            <a:headEnd/>
            <a:tailEnd/>
          </a:ln>
        </p:spPr>
      </p:pic>
      <p:graphicFrame>
        <p:nvGraphicFramePr>
          <p:cNvPr id="8" name="Content Placeholder 4"/>
          <p:cNvGraphicFramePr>
            <a:graphicFrameLocks/>
          </p:cNvGraphicFramePr>
          <p:nvPr/>
        </p:nvGraphicFramePr>
        <p:xfrm>
          <a:off x="1066800" y="4038600"/>
          <a:ext cx="7010400" cy="830034"/>
        </p:xfrm>
        <a:graphic>
          <a:graphicData uri="http://schemas.openxmlformats.org/drawingml/2006/table">
            <a:tbl>
              <a:tblPr firstRow="1" bandRow="1">
                <a:tableStyleId>{08FB837D-C827-4EFA-A057-4D05807E0F7C}</a:tableStyleId>
              </a:tblPr>
              <a:tblGrid>
                <a:gridCol w="7010400"/>
              </a:tblGrid>
              <a:tr h="415017">
                <a:tc>
                  <a:txBody>
                    <a:bodyPr/>
                    <a:lstStyle/>
                    <a:p>
                      <a:pPr algn="ctr"/>
                      <a:r>
                        <a:rPr lang="en-IN" sz="2000" dirty="0" smtClean="0">
                          <a:hlinkClick r:id="rId9" action="ppaction://hlinksldjump"/>
                        </a:rPr>
                        <a:t>WOMEN</a:t>
                      </a:r>
                      <a:r>
                        <a:rPr lang="en-IN" sz="2000" baseline="0" dirty="0" smtClean="0">
                          <a:hlinkClick r:id="rId9" action="ppaction://hlinksldjump"/>
                        </a:rPr>
                        <a:t> SCHEMES</a:t>
                      </a:r>
                      <a:endParaRPr lang="en-IN" sz="2000" dirty="0"/>
                    </a:p>
                  </a:txBody>
                  <a:tcPr/>
                </a:tc>
              </a:tr>
              <a:tr h="415017">
                <a:tc>
                  <a:txBody>
                    <a:bodyPr/>
                    <a:lstStyle/>
                    <a:p>
                      <a:pPr algn="ctr"/>
                      <a:r>
                        <a:rPr lang="en-IN" sz="2000" b="1" dirty="0" smtClean="0">
                          <a:solidFill>
                            <a:schemeClr val="bg1"/>
                          </a:solidFill>
                          <a:hlinkClick r:id="rId10" action="ppaction://hlinksldjump"/>
                        </a:rPr>
                        <a:t>CHILDREN</a:t>
                      </a:r>
                      <a:r>
                        <a:rPr lang="en-IN" sz="2000" b="1" baseline="0" dirty="0" smtClean="0">
                          <a:solidFill>
                            <a:schemeClr val="bg1"/>
                          </a:solidFill>
                          <a:hlinkClick r:id="rId10" action="ppaction://hlinksldjump"/>
                        </a:rPr>
                        <a:t> SCHEMES</a:t>
                      </a:r>
                      <a:endParaRPr lang="en-IN" sz="2000" b="1" dirty="0">
                        <a:solidFill>
                          <a:schemeClr val="bg1"/>
                        </a:solidFill>
                      </a:endParaRPr>
                    </a:p>
                  </a:txBody>
                  <a:tcPr/>
                </a:tc>
              </a:tr>
            </a:tbl>
          </a:graphicData>
        </a:graphic>
      </p:graphicFrame>
    </p:spTree>
  </p:cSld>
  <p:clrMapOvr>
    <a:masterClrMapping/>
  </p:clrMapOvr>
  <p:transition spd="slow">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4579" name="Group 76"/>
          <p:cNvGrpSpPr>
            <a:grpSpLocks/>
          </p:cNvGrpSpPr>
          <p:nvPr/>
        </p:nvGrpSpPr>
        <p:grpSpPr bwMode="auto">
          <a:xfrm>
            <a:off x="685800" y="0"/>
            <a:ext cx="1570038" cy="6858000"/>
            <a:chOff x="1143" y="360"/>
            <a:chExt cx="2377" cy="15120"/>
          </a:xfrm>
        </p:grpSpPr>
        <p:sp>
          <p:nvSpPr>
            <p:cNvPr id="24595"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6"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7"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8"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9"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defRPr/>
            </a:pPr>
            <a:endParaRPr lang="en-US" sz="2000" b="1" dirty="0">
              <a:solidFill>
                <a:schemeClr val="bg1"/>
              </a:solidFill>
            </a:endParaRPr>
          </a:p>
          <a:p>
            <a:pPr algn="ctr">
              <a:defRPr/>
            </a:pPr>
            <a:r>
              <a:rPr lang="en-US" sz="2000" b="1" dirty="0">
                <a:solidFill>
                  <a:schemeClr val="bg1"/>
                </a:solidFill>
              </a:rPr>
              <a:t>National Commission for Women(NCW)</a:t>
            </a:r>
            <a:endParaRPr lang="en-IN" sz="2000" dirty="0">
              <a:solidFill>
                <a:schemeClr val="bg1"/>
              </a:solidFill>
            </a:endParaRPr>
          </a:p>
          <a:p>
            <a:pPr eaLnBrk="1" fontAlgn="auto" hangingPunct="1">
              <a:spcBef>
                <a:spcPts val="0"/>
              </a:spcBef>
              <a:spcAft>
                <a:spcPts val="0"/>
              </a:spcAft>
              <a:defRPr/>
            </a:pPr>
            <a:endParaRPr lang="en-US" dirty="0">
              <a:latin typeface="+mn-lt"/>
            </a:endParaRPr>
          </a:p>
        </p:txBody>
      </p:sp>
      <p:sp>
        <p:nvSpPr>
          <p:cNvPr id="24581"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4582" name="Picture 7" descr="C:\Documents and Settings\tamic\Desktop\TC999D\TC9990102D-PB\TC9990102-IMG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88068" y="3124200"/>
            <a:ext cx="4160332"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24583"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4585"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p:txBody>
      </p:sp>
      <p:pic>
        <p:nvPicPr>
          <p:cNvPr id="24586"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7"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8"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215900"/>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7"/>
              </a:rPr>
              <a:t>NCW </a:t>
            </a:r>
            <a:r>
              <a:rPr lang="en-US" sz="1400" dirty="0" err="1">
                <a:solidFill>
                  <a:schemeClr val="accent3"/>
                </a:solidFill>
                <a:latin typeface="+mn-lt"/>
                <a:cs typeface="Arial" pitchFamily="34" charset="0"/>
                <a:hlinkClick r:id="rId7"/>
              </a:rPr>
              <a:t>Webportal</a:t>
            </a:r>
            <a:endParaRPr lang="en-US" sz="1400" dirty="0">
              <a:solidFill>
                <a:schemeClr val="accent3"/>
              </a:solidFill>
              <a:latin typeface="+mn-lt"/>
              <a:cs typeface="Arial" pitchFamily="34" charset="0"/>
            </a:endParaRPr>
          </a:p>
        </p:txBody>
      </p:sp>
      <p:sp>
        <p:nvSpPr>
          <p:cNvPr id="24590"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4591"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4592" name="Text Box 4"/>
          <p:cNvSpPr txBox="1">
            <a:spLocks noChangeArrowheads="1"/>
          </p:cNvSpPr>
          <p:nvPr/>
        </p:nvSpPr>
        <p:spPr bwMode="auto">
          <a:xfrm>
            <a:off x="1981200" y="2133600"/>
            <a:ext cx="462121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The National Commission for Women was set up in January, 1992 to review the Constitutional and Legal safeguards for women; recommend remedial legislative measures ; facilitate </a:t>
            </a:r>
            <a:r>
              <a:rPr lang="en-US" altLang="en-US" sz="1200" dirty="0" err="1"/>
              <a:t>redressal</a:t>
            </a:r>
            <a:r>
              <a:rPr lang="en-US" altLang="en-US" sz="1200" dirty="0"/>
              <a:t> of grievances and advise the Government on all policy matters affecting women.</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4593" name="Picture 27" descr="cropd-01.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054975" y="0"/>
            <a:ext cx="1012825"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94" name="Text Box 7"/>
          <p:cNvSpPr txBox="1">
            <a:spLocks noChangeArrowheads="1"/>
          </p:cNvSpPr>
          <p:nvPr/>
        </p:nvSpPr>
        <p:spPr bwMode="auto">
          <a:xfrm>
            <a:off x="76200" y="1524000"/>
            <a:ext cx="167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9" action="ppaction://hlinksldjump"/>
              </a:rPr>
              <a:t>National Commission for Protection of Child Rights(NCPCR)</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0" action="ppaction://hlinksldjump"/>
              </a:rPr>
              <a:t>National Institute of Public Cooperation and Child Development (NIPCCD)</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err="1">
                <a:hlinkClick r:id="rId11" action="ppaction://hlinksldjump"/>
              </a:rPr>
              <a:t>Rashtriya</a:t>
            </a:r>
            <a:r>
              <a:rPr lang="en-US" altLang="en-US" sz="1200" b="1" dirty="0">
                <a:hlinkClick r:id="rId11" action="ppaction://hlinksldjump"/>
              </a:rPr>
              <a:t> </a:t>
            </a:r>
            <a:r>
              <a:rPr lang="en-US" altLang="en-US" sz="1200" b="1" dirty="0" err="1">
                <a:hlinkClick r:id="rId11" action="ppaction://hlinksldjump"/>
              </a:rPr>
              <a:t>Mahila</a:t>
            </a:r>
            <a:r>
              <a:rPr lang="en-US" altLang="en-US" sz="1200" b="1" dirty="0">
                <a:hlinkClick r:id="rId11" action="ppaction://hlinksldjump"/>
              </a:rPr>
              <a:t> </a:t>
            </a:r>
            <a:r>
              <a:rPr lang="en-US" altLang="en-US" sz="1200" b="1" dirty="0" err="1">
                <a:hlinkClick r:id="rId11" action="ppaction://hlinksldjump"/>
              </a:rPr>
              <a:t>Kosh</a:t>
            </a:r>
            <a:r>
              <a:rPr lang="en-US" altLang="en-US" sz="1200" b="1" dirty="0">
                <a:hlinkClick r:id="rId11" action="ppaction://hlinksldjump"/>
              </a:rPr>
              <a:t> (RMK)</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2" action="ppaction://hlinksldjump"/>
              </a:rPr>
              <a:t>Central Adoption Resource Authority (CARA)</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3" action="ppaction://hlinksldjump"/>
              </a:rPr>
              <a:t>Central Social Welfare Board (CSWB) </a:t>
            </a:r>
            <a:endParaRPr lang="en-IN" altLang="en-US" sz="1200" b="1" dirty="0"/>
          </a:p>
          <a:p>
            <a:pPr eaLnBrk="1" hangingPunct="1">
              <a:lnSpc>
                <a:spcPct val="176000"/>
              </a:lnSpc>
              <a:spcAft>
                <a:spcPts val="1000"/>
              </a:spcAft>
            </a:pPr>
            <a:endParaRPr lang="en-US" altLang="en-US" dirty="0">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5603" name="Group 76"/>
          <p:cNvGrpSpPr>
            <a:grpSpLocks/>
          </p:cNvGrpSpPr>
          <p:nvPr/>
        </p:nvGrpSpPr>
        <p:grpSpPr bwMode="auto">
          <a:xfrm>
            <a:off x="685800" y="0"/>
            <a:ext cx="1570038" cy="6858000"/>
            <a:chOff x="1143" y="360"/>
            <a:chExt cx="2377" cy="15120"/>
          </a:xfrm>
        </p:grpSpPr>
        <p:sp>
          <p:nvSpPr>
            <p:cNvPr id="25619"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620"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621"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622"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623"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defRPr/>
            </a:pPr>
            <a:endParaRPr lang="en-US" sz="2000" b="1" dirty="0">
              <a:solidFill>
                <a:schemeClr val="bg1"/>
              </a:solidFill>
            </a:endParaRPr>
          </a:p>
          <a:p>
            <a:pPr>
              <a:defRPr/>
            </a:pPr>
            <a:r>
              <a:rPr lang="en-US" sz="2000" b="1" dirty="0">
                <a:solidFill>
                  <a:schemeClr val="bg1"/>
                </a:solidFill>
              </a:rPr>
              <a:t>National Commission for Protection of Child Rights(NCPCR)</a:t>
            </a:r>
            <a:endParaRPr lang="en-IN" sz="2000" dirty="0">
              <a:solidFill>
                <a:schemeClr val="bg1"/>
              </a:solidFill>
            </a:endParaRPr>
          </a:p>
          <a:p>
            <a:pPr eaLnBrk="1" fontAlgn="auto" hangingPunct="1">
              <a:spcBef>
                <a:spcPts val="0"/>
              </a:spcBef>
              <a:spcAft>
                <a:spcPts val="0"/>
              </a:spcAft>
              <a:defRPr/>
            </a:pPr>
            <a:endParaRPr lang="en-US" dirty="0">
              <a:latin typeface="+mn-lt"/>
            </a:endParaRPr>
          </a:p>
        </p:txBody>
      </p:sp>
      <p:sp>
        <p:nvSpPr>
          <p:cNvPr id="25605"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607"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5609"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25610"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11"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12"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6"/>
              </a:rPr>
              <a:t>NCPCR </a:t>
            </a:r>
            <a:r>
              <a:rPr lang="en-US" sz="1400" dirty="0" err="1">
                <a:solidFill>
                  <a:schemeClr val="accent3"/>
                </a:solidFill>
                <a:latin typeface="+mn-lt"/>
                <a:cs typeface="Arial" pitchFamily="34" charset="0"/>
                <a:hlinkClick r:id="rId6"/>
              </a:rPr>
              <a:t>Webportal</a:t>
            </a:r>
            <a:endParaRPr lang="en-US" sz="1400" dirty="0">
              <a:solidFill>
                <a:schemeClr val="accent3"/>
              </a:solidFill>
              <a:latin typeface="+mn-lt"/>
              <a:cs typeface="Arial" pitchFamily="34" charset="0"/>
            </a:endParaRPr>
          </a:p>
        </p:txBody>
      </p:sp>
      <p:sp>
        <p:nvSpPr>
          <p:cNvPr id="25614"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5615"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5616" name="Text Box 4"/>
          <p:cNvSpPr txBox="1">
            <a:spLocks noChangeArrowheads="1"/>
          </p:cNvSpPr>
          <p:nvPr/>
        </p:nvSpPr>
        <p:spPr bwMode="auto">
          <a:xfrm>
            <a:off x="1981200" y="2133600"/>
            <a:ext cx="462121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b="1" dirty="0">
                <a:solidFill>
                  <a:srgbClr val="FF6600"/>
                </a:solidFill>
              </a:rPr>
              <a:t>The National Commission for Protection of Child Rights (NCPCR) </a:t>
            </a:r>
            <a:r>
              <a:rPr lang="en-US" altLang="en-US" sz="1200" dirty="0"/>
              <a:t>was set up in March, 2007 to ensure that all Laws, Policies, </a:t>
            </a:r>
            <a:r>
              <a:rPr lang="en-US" altLang="en-US" sz="1200" dirty="0" err="1"/>
              <a:t>Programmes</a:t>
            </a:r>
            <a:r>
              <a:rPr lang="en-US" altLang="en-US" sz="1200" dirty="0"/>
              <a:t>, and Administrative Mechanisms are in consonance with the Child Rights perspective as enshrined in the Constitution of India and also the UN Convention on the Rights of the Child. The Child is defined as a person in the 0 to 18 years age group.</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5617" name="Picture 27" descr="cropd-01.jpg"/>
          <p:cNvPicPr>
            <a:picLocks noChangeAspect="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305800" y="0"/>
            <a:ext cx="76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18" name="Text Box 7"/>
          <p:cNvSpPr txBox="1">
            <a:spLocks noChangeArrowheads="1"/>
          </p:cNvSpPr>
          <p:nvPr/>
        </p:nvSpPr>
        <p:spPr bwMode="auto">
          <a:xfrm>
            <a:off x="76200" y="1524000"/>
            <a:ext cx="167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8" action="ppaction://hlinksldjump"/>
              </a:rPr>
              <a:t>National Commission for Women (NCW)</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9" action="ppaction://hlinksldjump"/>
              </a:rPr>
              <a:t>National Institute of Public Cooperation and Child Development (NIPCCD)</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err="1">
                <a:hlinkClick r:id="rId10" action="ppaction://hlinksldjump"/>
              </a:rPr>
              <a:t>Rashtriya</a:t>
            </a:r>
            <a:r>
              <a:rPr lang="en-US" altLang="en-US" sz="1200" b="1" dirty="0">
                <a:hlinkClick r:id="rId10" action="ppaction://hlinksldjump"/>
              </a:rPr>
              <a:t> </a:t>
            </a:r>
            <a:r>
              <a:rPr lang="en-US" altLang="en-US" sz="1200" b="1" dirty="0" err="1">
                <a:hlinkClick r:id="rId10" action="ppaction://hlinksldjump"/>
              </a:rPr>
              <a:t>Mahila</a:t>
            </a:r>
            <a:r>
              <a:rPr lang="en-US" altLang="en-US" sz="1200" b="1" dirty="0">
                <a:hlinkClick r:id="rId10" action="ppaction://hlinksldjump"/>
              </a:rPr>
              <a:t> </a:t>
            </a:r>
            <a:r>
              <a:rPr lang="en-US" altLang="en-US" sz="1200" b="1" dirty="0" err="1">
                <a:hlinkClick r:id="rId10" action="ppaction://hlinksldjump"/>
              </a:rPr>
              <a:t>Kosh</a:t>
            </a:r>
            <a:r>
              <a:rPr lang="en-US" altLang="en-US" sz="1200" b="1" dirty="0">
                <a:hlinkClick r:id="rId10" action="ppaction://hlinksldjump"/>
              </a:rPr>
              <a:t> (RMK)</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1" action="ppaction://hlinksldjump"/>
              </a:rPr>
              <a:t>Central Adoption Resource Authority (CARA)</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2" action="ppaction://hlinksldjump"/>
              </a:rPr>
              <a:t>Central Social Welfare Board (CSWB) </a:t>
            </a:r>
            <a:endParaRPr lang="en-IN" altLang="en-US" sz="1200" b="1" dirty="0"/>
          </a:p>
          <a:p>
            <a:pPr eaLnBrk="1" hangingPunct="1">
              <a:lnSpc>
                <a:spcPct val="176000"/>
              </a:lnSpc>
              <a:spcAft>
                <a:spcPts val="1000"/>
              </a:spcAft>
            </a:pPr>
            <a:endParaRPr lang="en-US" altLang="en-US" dirty="0">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6627" name="Group 76"/>
          <p:cNvGrpSpPr>
            <a:grpSpLocks/>
          </p:cNvGrpSpPr>
          <p:nvPr/>
        </p:nvGrpSpPr>
        <p:grpSpPr bwMode="auto">
          <a:xfrm>
            <a:off x="685800" y="0"/>
            <a:ext cx="1570038" cy="6858000"/>
            <a:chOff x="1143" y="360"/>
            <a:chExt cx="2377" cy="15120"/>
          </a:xfrm>
        </p:grpSpPr>
        <p:sp>
          <p:nvSpPr>
            <p:cNvPr id="26643"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44"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45"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46"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47"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defRPr/>
            </a:pPr>
            <a:endParaRPr lang="en-US" sz="2000" b="1" dirty="0">
              <a:solidFill>
                <a:schemeClr val="bg1"/>
              </a:solidFill>
            </a:endParaRPr>
          </a:p>
          <a:p>
            <a:pPr>
              <a:defRPr/>
            </a:pPr>
            <a:r>
              <a:rPr lang="en-US" sz="2000" b="1" dirty="0">
                <a:solidFill>
                  <a:schemeClr val="bg1"/>
                </a:solidFill>
              </a:rPr>
              <a:t>National Institute of Public Cooperation and Child Development (NIPCCD)</a:t>
            </a:r>
            <a:endParaRPr lang="en-IN" sz="2000" dirty="0">
              <a:solidFill>
                <a:schemeClr val="bg1"/>
              </a:solidFill>
            </a:endParaRPr>
          </a:p>
          <a:p>
            <a:pPr eaLnBrk="1" fontAlgn="auto" hangingPunct="1">
              <a:spcBef>
                <a:spcPts val="0"/>
              </a:spcBef>
              <a:spcAft>
                <a:spcPts val="0"/>
              </a:spcAft>
              <a:defRPr/>
            </a:pPr>
            <a:endParaRPr lang="en-US" dirty="0">
              <a:latin typeface="+mn-lt"/>
            </a:endParaRPr>
          </a:p>
        </p:txBody>
      </p:sp>
      <p:sp>
        <p:nvSpPr>
          <p:cNvPr id="26629"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6630" name="Picture 7" descr="C:\Documents and Settings\tamic\Desktop\TC999D\TC9990102D-PB\TC9990102-IMG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05600" y="5334000"/>
            <a:ext cx="2438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26631"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6633"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26634"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5"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6"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7"/>
              </a:rPr>
              <a:t>NIPCCD </a:t>
            </a:r>
            <a:r>
              <a:rPr lang="en-US" sz="1400" dirty="0" err="1">
                <a:solidFill>
                  <a:schemeClr val="accent3"/>
                </a:solidFill>
                <a:latin typeface="+mn-lt"/>
                <a:cs typeface="Arial" pitchFamily="34" charset="0"/>
                <a:hlinkClick r:id="rId7"/>
              </a:rPr>
              <a:t>Webportal</a:t>
            </a:r>
            <a:endParaRPr lang="en-US" sz="1400" dirty="0">
              <a:solidFill>
                <a:schemeClr val="accent3"/>
              </a:solidFill>
              <a:latin typeface="+mn-lt"/>
              <a:cs typeface="Arial" pitchFamily="34" charset="0"/>
            </a:endParaRPr>
          </a:p>
        </p:txBody>
      </p:sp>
      <p:sp>
        <p:nvSpPr>
          <p:cNvPr id="26638"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6639"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6640" name="Text Box 4"/>
          <p:cNvSpPr txBox="1">
            <a:spLocks noChangeArrowheads="1"/>
          </p:cNvSpPr>
          <p:nvPr/>
        </p:nvSpPr>
        <p:spPr bwMode="auto">
          <a:xfrm>
            <a:off x="1981200" y="2133600"/>
            <a:ext cx="462121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NIPCCD, set up in New Delhi in 1966 is devoted to promotion of voluntary action research, training and documentation in the overall domain of women and child development. The Institute, over a period of time, has established four Regional </a:t>
            </a:r>
            <a:r>
              <a:rPr lang="en-US" altLang="en-US" sz="1200" dirty="0" err="1"/>
              <a:t>Centres</a:t>
            </a:r>
            <a:r>
              <a:rPr lang="en-US" altLang="en-US" sz="1200" dirty="0"/>
              <a:t> at </a:t>
            </a:r>
            <a:r>
              <a:rPr lang="en-US" altLang="en-US" sz="1200" dirty="0" err="1"/>
              <a:t>Guwahati</a:t>
            </a:r>
            <a:r>
              <a:rPr lang="en-US" altLang="en-US" sz="1200" dirty="0"/>
              <a:t>, Bangalore, </a:t>
            </a:r>
            <a:r>
              <a:rPr lang="en-US" altLang="en-US" sz="1200" dirty="0" err="1"/>
              <a:t>Lucknow</a:t>
            </a:r>
            <a:r>
              <a:rPr lang="en-US" altLang="en-US" sz="1200" dirty="0"/>
              <a:t> and Indore.</a:t>
            </a:r>
            <a:endParaRPr lang="en-IN" altLang="en-US" sz="1200" dirty="0"/>
          </a:p>
          <a:p>
            <a:pPr algn="just"/>
            <a:r>
              <a:rPr lang="en-US" altLang="en-US" sz="1200" dirty="0"/>
              <a:t>The Institute provides training  to the functionaries of the Integrated Child Development Services (ICDS) </a:t>
            </a:r>
            <a:r>
              <a:rPr lang="en-US" altLang="en-US" sz="1200" dirty="0" err="1"/>
              <a:t>programme</a:t>
            </a:r>
            <a:r>
              <a:rPr lang="en-US" altLang="en-US" sz="1200" dirty="0"/>
              <a:t> and at national and regional level, under the Integrated Child Protection Scheme (ICPS).</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6641" name="Picture 27" descr="cropd-01.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848600" y="0"/>
            <a:ext cx="1295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42" name="Text Box 7"/>
          <p:cNvSpPr txBox="1">
            <a:spLocks noChangeArrowheads="1"/>
          </p:cNvSpPr>
          <p:nvPr/>
        </p:nvSpPr>
        <p:spPr bwMode="auto">
          <a:xfrm>
            <a:off x="76200" y="1524000"/>
            <a:ext cx="167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9" action="ppaction://hlinksldjump"/>
              </a:rPr>
              <a:t>National Commission for Women (NCW)</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0" action="ppaction://hlinksldjump"/>
              </a:rPr>
              <a:t>National Commission for Protection of Child Rights(NCPCR)</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err="1">
                <a:hlinkClick r:id="rId11" action="ppaction://hlinksldjump"/>
              </a:rPr>
              <a:t>Rashtriya</a:t>
            </a:r>
            <a:r>
              <a:rPr lang="en-US" altLang="en-US" sz="1200" b="1" dirty="0">
                <a:hlinkClick r:id="rId11" action="ppaction://hlinksldjump"/>
              </a:rPr>
              <a:t> </a:t>
            </a:r>
            <a:r>
              <a:rPr lang="en-US" altLang="en-US" sz="1200" b="1" dirty="0" err="1">
                <a:hlinkClick r:id="rId11" action="ppaction://hlinksldjump"/>
              </a:rPr>
              <a:t>Mahila</a:t>
            </a:r>
            <a:r>
              <a:rPr lang="en-US" altLang="en-US" sz="1200" b="1" dirty="0">
                <a:hlinkClick r:id="rId11" action="ppaction://hlinksldjump"/>
              </a:rPr>
              <a:t> </a:t>
            </a:r>
            <a:r>
              <a:rPr lang="en-US" altLang="en-US" sz="1200" b="1" dirty="0" err="1">
                <a:hlinkClick r:id="rId11" action="ppaction://hlinksldjump"/>
              </a:rPr>
              <a:t>Kosh</a:t>
            </a:r>
            <a:r>
              <a:rPr lang="en-US" altLang="en-US" sz="1200" b="1" dirty="0">
                <a:hlinkClick r:id="rId11" action="ppaction://hlinksldjump"/>
              </a:rPr>
              <a:t> (RMK)</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2" action="ppaction://hlinksldjump"/>
              </a:rPr>
              <a:t>Central Adoption Resource Authority (CARA)</a:t>
            </a:r>
            <a:endParaRPr lang="en-US" altLang="en-US" sz="1200" b="1" dirty="0"/>
          </a:p>
          <a:p>
            <a:pPr eaLnBrk="1" fontAlgn="t" hangingPunct="1"/>
            <a:endParaRPr lang="en-IN" altLang="en-US" sz="1200" b="1" dirty="0"/>
          </a:p>
          <a:p>
            <a:pPr eaLnBrk="1" fontAlgn="t" hangingPunct="1">
              <a:buFont typeface="Wingdings" panose="05000000000000000000" pitchFamily="2" charset="2"/>
              <a:buChar char="Ø"/>
            </a:pPr>
            <a:r>
              <a:rPr lang="en-US" altLang="en-US" sz="1200" b="1" dirty="0">
                <a:hlinkClick r:id="rId13" action="ppaction://hlinksldjump"/>
              </a:rPr>
              <a:t>Central Social Welfare Board (CSWB) </a:t>
            </a:r>
            <a:endParaRPr lang="en-IN" altLang="en-US" sz="1200" b="1" dirty="0"/>
          </a:p>
          <a:p>
            <a:pPr eaLnBrk="1" hangingPunct="1">
              <a:lnSpc>
                <a:spcPct val="176000"/>
              </a:lnSpc>
              <a:spcAft>
                <a:spcPts val="1000"/>
              </a:spcAft>
            </a:pPr>
            <a:endParaRPr lang="en-US" altLang="en-US" dirty="0">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 xmlns:a14="http://schemas.microsoft.com/office/drawing/2010/main" val="0"/>
              </a:ext>
            </a:extLst>
          </a:blip>
          <a:srcRect l="3890" t="3011" r="48344"/>
          <a:stretch/>
        </p:blipFill>
        <p:spPr>
          <a:xfrm>
            <a:off x="0" y="1523999"/>
            <a:ext cx="2806547" cy="4113213"/>
          </a:xfrm>
          <a:prstGeom prst="rect">
            <a:avLst/>
          </a:prstGeom>
        </p:spPr>
      </p:pic>
      <p:sp>
        <p:nvSpPr>
          <p:cNvPr id="2" name="Title 1"/>
          <p:cNvSpPr>
            <a:spLocks noGrp="1"/>
          </p:cNvSpPr>
          <p:nvPr>
            <p:ph type="title"/>
          </p:nvPr>
        </p:nvSpPr>
        <p:spPr>
          <a:xfrm>
            <a:off x="685800" y="76200"/>
            <a:ext cx="8229600" cy="1143000"/>
          </a:xfrm>
        </p:spPr>
        <p:txBody>
          <a:bodyPr rtlCol="0">
            <a:noAutofit/>
          </a:bodyPr>
          <a:lstStyle/>
          <a:p>
            <a:pPr eaLnBrk="1" fontAlgn="auto" hangingPunct="1">
              <a:spcAft>
                <a:spcPts val="0"/>
              </a:spcAft>
              <a:defRPr/>
            </a:pPr>
            <a:r>
              <a:rPr lang="en-US" altLang="en-US" sz="3600" b="1" dirty="0" smtClean="0">
                <a:solidFill>
                  <a:schemeClr val="accent1">
                    <a:lumMod val="50000"/>
                  </a:schemeClr>
                </a:solidFill>
                <a:latin typeface="Tahoma" pitchFamily="34" charset="0"/>
                <a:ea typeface="Tahoma" pitchFamily="34" charset="0"/>
                <a:cs typeface="Tahoma" pitchFamily="34" charset="0"/>
              </a:rPr>
              <a:t>Our Commitment</a:t>
            </a:r>
            <a:r>
              <a:rPr lang="en-US" altLang="en-US" sz="3600" b="1" dirty="0" smtClean="0">
                <a:solidFill>
                  <a:schemeClr val="tx2">
                    <a:lumMod val="75000"/>
                  </a:schemeClr>
                </a:solidFill>
                <a:latin typeface="Tahoma" pitchFamily="34" charset="0"/>
                <a:ea typeface="Tahoma" pitchFamily="34" charset="0"/>
                <a:cs typeface="Tahoma" pitchFamily="34" charset="0"/>
              </a:rPr>
              <a:t> </a:t>
            </a:r>
            <a:br>
              <a:rPr lang="en-US" altLang="en-US" sz="3600" b="1" dirty="0" smtClean="0">
                <a:solidFill>
                  <a:schemeClr val="tx2">
                    <a:lumMod val="75000"/>
                  </a:schemeClr>
                </a:solidFill>
                <a:latin typeface="Tahoma" pitchFamily="34" charset="0"/>
                <a:ea typeface="Tahoma" pitchFamily="34" charset="0"/>
                <a:cs typeface="Tahoma" pitchFamily="34" charset="0"/>
              </a:rPr>
            </a:br>
            <a:r>
              <a:rPr lang="en-US" altLang="en-US" sz="2400" b="1" dirty="0" smtClean="0">
                <a:solidFill>
                  <a:schemeClr val="tx2">
                    <a:lumMod val="75000"/>
                  </a:schemeClr>
                </a:solidFill>
                <a:latin typeface="Tahoma" pitchFamily="34" charset="0"/>
                <a:ea typeface="Tahoma" pitchFamily="34" charset="0"/>
                <a:cs typeface="Tahoma" pitchFamily="34" charset="0"/>
              </a:rPr>
              <a:t>Addressing the needs of over 70% of people</a:t>
            </a:r>
            <a:endParaRPr lang="en-US" sz="2400" dirty="0"/>
          </a:p>
        </p:txBody>
      </p:sp>
      <p:graphicFrame>
        <p:nvGraphicFramePr>
          <p:cNvPr id="5" name="Diagram 4"/>
          <p:cNvGraphicFramePr/>
          <p:nvPr>
            <p:extLst>
              <p:ext uri="{D42A27DB-BD31-4B8C-83A1-F6EECF244321}">
                <p14:modId xmlns="" xmlns:p14="http://schemas.microsoft.com/office/powerpoint/2010/main" val="60538785"/>
              </p:ext>
            </p:extLst>
          </p:nvPr>
        </p:nvGraphicFramePr>
        <p:xfrm>
          <a:off x="2433635" y="1531371"/>
          <a:ext cx="65532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3077" name="Picture 9" descr="High resolution_WCD logo.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1143000" cy="1103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7651" name="Group 76"/>
          <p:cNvGrpSpPr>
            <a:grpSpLocks/>
          </p:cNvGrpSpPr>
          <p:nvPr/>
        </p:nvGrpSpPr>
        <p:grpSpPr bwMode="auto">
          <a:xfrm>
            <a:off x="685800" y="0"/>
            <a:ext cx="1570038" cy="6858000"/>
            <a:chOff x="1143" y="360"/>
            <a:chExt cx="2377" cy="15120"/>
          </a:xfrm>
        </p:grpSpPr>
        <p:sp>
          <p:nvSpPr>
            <p:cNvPr id="27667"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68"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69"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70"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71"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lgn="ctr">
              <a:defRPr/>
            </a:pPr>
            <a:endParaRPr lang="en-US" sz="2000" b="1" dirty="0">
              <a:solidFill>
                <a:schemeClr val="bg1"/>
              </a:solidFill>
            </a:endParaRPr>
          </a:p>
          <a:p>
            <a:pPr algn="ctr">
              <a:defRPr/>
            </a:pPr>
            <a:r>
              <a:rPr lang="en-US" sz="2000" b="1" dirty="0">
                <a:solidFill>
                  <a:schemeClr val="bg1"/>
                </a:solidFill>
              </a:rPr>
              <a:t>Rashtriya </a:t>
            </a:r>
            <a:r>
              <a:rPr lang="en-US" sz="2000" b="1" dirty="0" err="1">
                <a:solidFill>
                  <a:schemeClr val="bg1"/>
                </a:solidFill>
              </a:rPr>
              <a:t>Mahila</a:t>
            </a:r>
            <a:r>
              <a:rPr lang="en-US" sz="2000" b="1" dirty="0">
                <a:solidFill>
                  <a:schemeClr val="bg1"/>
                </a:solidFill>
              </a:rPr>
              <a:t> </a:t>
            </a:r>
            <a:r>
              <a:rPr lang="en-US" sz="2000" b="1" dirty="0" err="1">
                <a:solidFill>
                  <a:schemeClr val="bg1"/>
                </a:solidFill>
              </a:rPr>
              <a:t>Kosh</a:t>
            </a:r>
            <a:r>
              <a:rPr lang="en-US" sz="2000" b="1" dirty="0">
                <a:solidFill>
                  <a:schemeClr val="bg1"/>
                </a:solidFill>
              </a:rPr>
              <a:t>(RMK)</a:t>
            </a:r>
            <a:endParaRPr lang="en-IN" sz="2000" dirty="0">
              <a:solidFill>
                <a:schemeClr val="bg1"/>
              </a:solidFill>
            </a:endParaRPr>
          </a:p>
          <a:p>
            <a:pPr algn="ctr" eaLnBrk="1" fontAlgn="auto" hangingPunct="1">
              <a:spcBef>
                <a:spcPts val="0"/>
              </a:spcBef>
              <a:spcAft>
                <a:spcPts val="0"/>
              </a:spcAft>
              <a:defRPr/>
            </a:pPr>
            <a:endParaRPr lang="en-US" dirty="0">
              <a:solidFill>
                <a:schemeClr val="bg1"/>
              </a:solidFill>
              <a:latin typeface="+mn-lt"/>
            </a:endParaRPr>
          </a:p>
        </p:txBody>
      </p:sp>
      <p:sp>
        <p:nvSpPr>
          <p:cNvPr id="27653"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7654" name="Picture 7" descr="C:\Documents and Settings\tamic\Desktop\TC999D\TC9990102D-PB\TC9990102-IMG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59575" y="5334000"/>
            <a:ext cx="2384425"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27655"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7657"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27658"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9"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60"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215900"/>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7"/>
              </a:rPr>
              <a:t>RMK </a:t>
            </a:r>
            <a:r>
              <a:rPr lang="en-US" sz="1400" dirty="0" err="1">
                <a:solidFill>
                  <a:schemeClr val="accent3"/>
                </a:solidFill>
                <a:latin typeface="+mn-lt"/>
                <a:cs typeface="Arial" pitchFamily="34" charset="0"/>
                <a:hlinkClick r:id="rId7"/>
              </a:rPr>
              <a:t>Webportal</a:t>
            </a:r>
            <a:endParaRPr lang="en-US" sz="1400" dirty="0">
              <a:solidFill>
                <a:schemeClr val="accent3"/>
              </a:solidFill>
              <a:latin typeface="+mn-lt"/>
              <a:cs typeface="Arial" pitchFamily="34" charset="0"/>
            </a:endParaRPr>
          </a:p>
        </p:txBody>
      </p:sp>
      <p:sp>
        <p:nvSpPr>
          <p:cNvPr id="27662"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7663"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7664" name="Text Box 4"/>
          <p:cNvSpPr txBox="1">
            <a:spLocks noChangeArrowheads="1"/>
          </p:cNvSpPr>
          <p:nvPr/>
        </p:nvSpPr>
        <p:spPr bwMode="auto">
          <a:xfrm>
            <a:off x="1981200" y="2133600"/>
            <a:ext cx="462121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err="1"/>
              <a:t>RashtriyaMahilaKosh</a:t>
            </a:r>
            <a:r>
              <a:rPr lang="en-US" altLang="en-US" sz="1200" dirty="0"/>
              <a:t> (RMK) was established in 1993 for socio-economic empowerment of women. RMK provides loans to NGO-MFIs termed as Intermediary </a:t>
            </a:r>
            <a:r>
              <a:rPr lang="en-US" altLang="en-US" sz="1200" dirty="0" err="1"/>
              <a:t>Organisations</a:t>
            </a:r>
            <a:r>
              <a:rPr lang="en-US" altLang="en-US" sz="1200" dirty="0"/>
              <a:t> (IMO) which on-lend to Self Help Groups (SHGs) of women. In addition, RMK also has appointed nodal agencies and franchisees for furthering of its objectives of reaching out to the women beneficiaries with easy access of micro credit for income generating activities.</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7665" name="Picture 27" descr="cropd-01.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153400" y="0"/>
            <a:ext cx="99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66" name="Text Box 7"/>
          <p:cNvSpPr txBox="1">
            <a:spLocks noChangeArrowheads="1"/>
          </p:cNvSpPr>
          <p:nvPr/>
        </p:nvSpPr>
        <p:spPr bwMode="auto">
          <a:xfrm>
            <a:off x="76200" y="1524000"/>
            <a:ext cx="167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a:hlinkClick r:id="rId9" action="ppaction://hlinksldjump"/>
              </a:rPr>
              <a:t>National Commission for Women (NCW)</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0" action="ppaction://hlinksldjump"/>
              </a:rPr>
              <a:t>National Commission for Protection of Child Rights(NCPCR)</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1" action="ppaction://hlinksldjump"/>
              </a:rPr>
              <a:t>National Institute of Public Cooperation and Child Development (NIPCCD)</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2" action="ppaction://hlinksldjump"/>
              </a:rPr>
              <a:t>Central Adoption Resource Authority (CARA)</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3" action="ppaction://hlinksldjump"/>
              </a:rPr>
              <a:t>Central Social Welfare Board (CSWB) </a:t>
            </a:r>
            <a:endParaRPr lang="en-IN" altLang="en-US" sz="1200" b="1"/>
          </a:p>
          <a:p>
            <a:pPr eaLnBrk="1" hangingPunct="1">
              <a:lnSpc>
                <a:spcPct val="176000"/>
              </a:lnSpc>
              <a:spcAft>
                <a:spcPts val="1000"/>
              </a:spcAft>
            </a:pPr>
            <a:endParaRPr lang="en-US" altLang="en-US">
              <a:latin typeface="Arial" panose="020B0604020202020204" pitchFamily="34" charset="0"/>
              <a:cs typeface="Arial" panose="020B0604020202020204" pitchFamily="34" charset="0"/>
            </a:endParaRPr>
          </a:p>
        </p:txBody>
      </p:sp>
    </p:spTree>
  </p:cSld>
  <p:clrMapOvr>
    <a:masterClrMapping/>
  </p:clrMapOvr>
  <p:transition spd="slow">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8675" name="Group 76"/>
          <p:cNvGrpSpPr>
            <a:grpSpLocks/>
          </p:cNvGrpSpPr>
          <p:nvPr/>
        </p:nvGrpSpPr>
        <p:grpSpPr bwMode="auto">
          <a:xfrm>
            <a:off x="685800" y="0"/>
            <a:ext cx="1570038" cy="6858000"/>
            <a:chOff x="1143" y="360"/>
            <a:chExt cx="2377" cy="15120"/>
          </a:xfrm>
        </p:grpSpPr>
        <p:sp>
          <p:nvSpPr>
            <p:cNvPr id="28691"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692"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693"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694"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695"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a:defRPr/>
            </a:pPr>
            <a:r>
              <a:rPr lang="en-US" sz="2000" b="1" dirty="0">
                <a:solidFill>
                  <a:schemeClr val="bg1"/>
                </a:solidFill>
              </a:rPr>
              <a:t>Central Adoption Resource Authority (CARA)</a:t>
            </a:r>
            <a:r>
              <a:rPr lang="en-US" sz="2000" b="1" dirty="0"/>
              <a:t> </a:t>
            </a:r>
            <a:endParaRPr lang="en-IN" sz="2000" dirty="0"/>
          </a:p>
          <a:p>
            <a:pPr eaLnBrk="1" fontAlgn="auto" hangingPunct="1">
              <a:spcBef>
                <a:spcPts val="0"/>
              </a:spcBef>
              <a:spcAft>
                <a:spcPts val="0"/>
              </a:spcAft>
              <a:defRPr/>
            </a:pPr>
            <a:endParaRPr lang="en-US" dirty="0">
              <a:latin typeface="+mn-lt"/>
            </a:endParaRPr>
          </a:p>
        </p:txBody>
      </p:sp>
      <p:sp>
        <p:nvSpPr>
          <p:cNvPr id="28677"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678" name="Freeform 5"/>
          <p:cNvSpPr>
            <a:spLocks/>
          </p:cNvSpPr>
          <p:nvPr/>
        </p:nvSpPr>
        <p:spPr bwMode="auto">
          <a:xfrm>
            <a:off x="0" y="5029199"/>
            <a:ext cx="6781800" cy="1828801"/>
          </a:xfrm>
          <a:custGeom>
            <a:avLst/>
            <a:gdLst>
              <a:gd name="T0" fmla="*/ 2147483647 w 10000"/>
              <a:gd name="T1" fmla="*/ 2147483647 h 11769"/>
              <a:gd name="T2" fmla="*/ 2147483647 w 10000"/>
              <a:gd name="T3" fmla="*/ 2147483647 h 11769"/>
              <a:gd name="T4" fmla="*/ 2147483647 w 10000"/>
              <a:gd name="T5" fmla="*/ 2147483647 h 11769"/>
              <a:gd name="T6" fmla="*/ 2147483647 w 10000"/>
              <a:gd name="T7" fmla="*/ 2147483647 h 11769"/>
              <a:gd name="T8" fmla="*/ 0 w 10000"/>
              <a:gd name="T9" fmla="*/ 2147483647 h 11769"/>
              <a:gd name="T10" fmla="*/ 0 w 10000"/>
              <a:gd name="T11" fmla="*/ 2147483647 h 11769"/>
              <a:gd name="T12" fmla="*/ 2147483647 w 10000"/>
              <a:gd name="T13" fmla="*/ 2147483647 h 11769"/>
              <a:gd name="T14" fmla="*/ 2147483647 w 10000"/>
              <a:gd name="T15" fmla="*/ 2147483647 h 11769"/>
              <a:gd name="T16" fmla="*/ 0 60000 65536"/>
              <a:gd name="T17" fmla="*/ 0 60000 65536"/>
              <a:gd name="T18" fmla="*/ 0 60000 65536"/>
              <a:gd name="T19" fmla="*/ 0 60000 65536"/>
              <a:gd name="T20" fmla="*/ 0 60000 65536"/>
              <a:gd name="T21" fmla="*/ 0 60000 65536"/>
              <a:gd name="T22" fmla="*/ 0 60000 65536"/>
              <a:gd name="T23" fmla="*/ 0 60000 65536"/>
              <a:gd name="T24" fmla="*/ 0 w 10000"/>
              <a:gd name="T25" fmla="*/ 0 h 11769"/>
              <a:gd name="T26" fmla="*/ 10000 w 10000"/>
              <a:gd name="T27" fmla="*/ 11769 h 117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00" h="11769">
                <a:moveTo>
                  <a:pt x="10000" y="1769"/>
                </a:moveTo>
                <a:cubicBezTo>
                  <a:pt x="9960" y="0"/>
                  <a:pt x="9851" y="5352"/>
                  <a:pt x="9551" y="5269"/>
                </a:cubicBezTo>
                <a:cubicBezTo>
                  <a:pt x="9251" y="5186"/>
                  <a:pt x="8931" y="834"/>
                  <a:pt x="8202" y="1269"/>
                </a:cubicBezTo>
                <a:cubicBezTo>
                  <a:pt x="7433" y="1602"/>
                  <a:pt x="6702" y="3495"/>
                  <a:pt x="5387" y="3769"/>
                </a:cubicBezTo>
                <a:cubicBezTo>
                  <a:pt x="2759" y="4411"/>
                  <a:pt x="887" y="4393"/>
                  <a:pt x="0" y="4411"/>
                </a:cubicBezTo>
                <a:lnTo>
                  <a:pt x="0" y="11769"/>
                </a:lnTo>
                <a:lnTo>
                  <a:pt x="10000" y="11769"/>
                </a:lnTo>
                <a:lnTo>
                  <a:pt x="10000" y="1769"/>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8680" name="Text Box 7"/>
          <p:cNvSpPr txBox="1">
            <a:spLocks noChangeArrowheads="1"/>
          </p:cNvSpPr>
          <p:nvPr/>
        </p:nvSpPr>
        <p:spPr bwMode="auto">
          <a:xfrm>
            <a:off x="76200" y="1828800"/>
            <a:ext cx="1676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a:hlinkClick r:id="rId3" action="ppaction://hlinksldjump"/>
              </a:rPr>
              <a:t>National Commission for Women (NCW)</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4" action="ppaction://hlinksldjump"/>
              </a:rPr>
              <a:t>National Commission for Protection of Child Rights(NCPCR)</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5" action="ppaction://hlinksldjump"/>
              </a:rPr>
              <a:t>National Institute of Public Cooperation and Child Development (NIPCCD)</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6" action="ppaction://hlinksldjump"/>
              </a:rPr>
              <a:t>Rashtriya Mahila Kosh (RMK)</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7" action="ppaction://hlinksldjump"/>
              </a:rPr>
              <a:t>Central Social Welfare Board (CSWB) </a:t>
            </a:r>
            <a:endParaRPr lang="en-IN" altLang="en-US" sz="1200" b="1"/>
          </a:p>
          <a:p>
            <a:pPr eaLnBrk="1" hangingPunct="1">
              <a:lnSpc>
                <a:spcPct val="176000"/>
              </a:lnSpc>
              <a:spcAft>
                <a:spcPts val="1000"/>
              </a:spcAft>
            </a:pPr>
            <a:endParaRPr lang="en-US" altLang="en-US">
              <a:latin typeface="Arial" panose="020B0604020202020204" pitchFamily="34" charset="0"/>
              <a:cs typeface="Arial" panose="020B0604020202020204" pitchFamily="34" charset="0"/>
            </a:endParaRPr>
          </a:p>
        </p:txBody>
      </p:sp>
      <p:sp>
        <p:nvSpPr>
          <p:cNvPr id="28681"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28682" name="Picture 1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3" name="Picture 1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4" name="Picture 13"/>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11"/>
              </a:rPr>
              <a:t>CARA </a:t>
            </a:r>
            <a:r>
              <a:rPr lang="en-US" sz="1400" dirty="0" err="1">
                <a:solidFill>
                  <a:schemeClr val="accent3"/>
                </a:solidFill>
                <a:latin typeface="+mn-lt"/>
                <a:cs typeface="Arial" pitchFamily="34" charset="0"/>
                <a:hlinkClick r:id="rId11"/>
              </a:rPr>
              <a:t>Webportal</a:t>
            </a:r>
            <a:endParaRPr lang="en-US" sz="1400" dirty="0">
              <a:solidFill>
                <a:schemeClr val="accent3"/>
              </a:solidFill>
              <a:latin typeface="+mn-lt"/>
              <a:cs typeface="Arial" pitchFamily="34" charset="0"/>
            </a:endParaRPr>
          </a:p>
        </p:txBody>
      </p:sp>
      <p:sp>
        <p:nvSpPr>
          <p:cNvPr id="28686"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8687"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8688" name="Text Box 4"/>
          <p:cNvSpPr txBox="1">
            <a:spLocks noChangeArrowheads="1"/>
          </p:cNvSpPr>
          <p:nvPr/>
        </p:nvSpPr>
        <p:spPr bwMode="auto">
          <a:xfrm>
            <a:off x="1981200" y="1524000"/>
            <a:ext cx="4621213"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b="1" dirty="0"/>
              <a:t> </a:t>
            </a:r>
            <a:endParaRPr lang="en-IN" altLang="en-US" sz="1200" dirty="0"/>
          </a:p>
          <a:p>
            <a:pPr algn="just"/>
            <a:r>
              <a:rPr lang="en-US" altLang="en-US" sz="1200" dirty="0"/>
              <a:t>Central Adoption Resource Authority (CARA) is an autonomous body under the Ministry of Women &amp; Child Development, Government of India.  It functions as the nodal body for adoption of Indian children and is mandated to monitor and regulate in-country and inter-country adoptions. </a:t>
            </a:r>
            <a:endParaRPr lang="en-US" altLang="en-US" sz="1200" dirty="0" smtClean="0"/>
          </a:p>
          <a:p>
            <a:pPr algn="just"/>
            <a:endParaRPr lang="en-US" altLang="en-US" sz="1200" dirty="0" smtClean="0"/>
          </a:p>
          <a:p>
            <a:pPr algn="just"/>
            <a:r>
              <a:rPr lang="en-US" altLang="en-US" sz="1200" dirty="0" smtClean="0"/>
              <a:t>CARA </a:t>
            </a:r>
            <a:r>
              <a:rPr lang="en-US" altLang="en-US" sz="1200" dirty="0"/>
              <a:t>is designated as the Central Authority to deal with inter-country adoptions in accordance with the provision of the Hague Convention on Inter-country Adoption, 1993, ratified by Government of India in 2003. </a:t>
            </a:r>
            <a:endParaRPr lang="en-US" altLang="en-US" sz="1200" dirty="0" smtClean="0"/>
          </a:p>
          <a:p>
            <a:pPr algn="just"/>
            <a:endParaRPr lang="en-US" altLang="en-US" sz="1200" dirty="0" smtClean="0"/>
          </a:p>
          <a:p>
            <a:pPr algn="just"/>
            <a:r>
              <a:rPr lang="en-US" altLang="en-US" sz="1200" dirty="0" smtClean="0"/>
              <a:t>CARA </a:t>
            </a:r>
            <a:r>
              <a:rPr lang="en-US" altLang="en-US" sz="1200" dirty="0"/>
              <a:t>primarily deals with adoption of orphan, abandoned and surrendered children through its associated / recognized adoption agencies. The improvements and simplification of procedures are being carried out. New Guidelines has been prepared by the Ministry are now in the public domain which would make adoption easier, simpler and speedier.</a:t>
            </a:r>
            <a:endParaRPr lang="en-IN" altLang="en-US" sz="1200" dirty="0"/>
          </a:p>
          <a:p>
            <a:pPr algn="just" eaLnBrk="1" hangingPunct="1"/>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8689" name="Picture 23" descr="blueinner_header_01.gif"/>
          <p:cNvPicPr>
            <a:picLocks noChangeAspect="1"/>
          </p:cNvPicPr>
          <p:nvPr/>
        </p:nvPicPr>
        <p:blipFill>
          <a:blip r:embed="rId12" cstate="print">
            <a:extLst>
              <a:ext uri="{28A0092B-C50C-407E-A947-70E740481C1C}">
                <a14:useLocalDpi xmlns="" xmlns:a14="http://schemas.microsoft.com/office/drawing/2010/main" val="0"/>
              </a:ext>
            </a:extLst>
          </a:blip>
          <a:srcRect l="2106" r="81053"/>
          <a:stretch>
            <a:fillRect/>
          </a:stretch>
        </p:blipFill>
        <p:spPr bwMode="auto">
          <a:xfrm>
            <a:off x="7924800" y="0"/>
            <a:ext cx="99060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cara.jpg"/>
          <p:cNvPicPr>
            <a:picLocks noChangeAspect="1"/>
          </p:cNvPicPr>
          <p:nvPr/>
        </p:nvPicPr>
        <p:blipFill>
          <a:blip r:embed="rId13" cstate="print"/>
          <a:stretch>
            <a:fillRect/>
          </a:stretch>
        </p:blipFill>
        <p:spPr>
          <a:xfrm>
            <a:off x="5386388" y="5181600"/>
            <a:ext cx="3757612"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9699" name="Group 76"/>
          <p:cNvGrpSpPr>
            <a:grpSpLocks/>
          </p:cNvGrpSpPr>
          <p:nvPr/>
        </p:nvGrpSpPr>
        <p:grpSpPr bwMode="auto">
          <a:xfrm>
            <a:off x="685800" y="0"/>
            <a:ext cx="1570038" cy="6858000"/>
            <a:chOff x="1143" y="360"/>
            <a:chExt cx="2377" cy="15120"/>
          </a:xfrm>
        </p:grpSpPr>
        <p:sp>
          <p:nvSpPr>
            <p:cNvPr id="29715"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716"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717"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718"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719"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lgn="ctr">
              <a:defRPr/>
            </a:pPr>
            <a:endParaRPr lang="en-US" sz="2000" b="1" dirty="0">
              <a:solidFill>
                <a:schemeClr val="bg1"/>
              </a:solidFill>
            </a:endParaRPr>
          </a:p>
          <a:p>
            <a:pPr algn="ctr">
              <a:defRPr/>
            </a:pPr>
            <a:r>
              <a:rPr lang="en-US" sz="2000" b="1" dirty="0">
                <a:solidFill>
                  <a:schemeClr val="bg1"/>
                </a:solidFill>
              </a:rPr>
              <a:t>Central Social Welfare Board(CSWB)</a:t>
            </a:r>
            <a:endParaRPr lang="en-IN" sz="2000" dirty="0">
              <a:solidFill>
                <a:schemeClr val="bg1"/>
              </a:solidFill>
            </a:endParaRPr>
          </a:p>
          <a:p>
            <a:pPr eaLnBrk="1" fontAlgn="auto" hangingPunct="1">
              <a:spcBef>
                <a:spcPts val="0"/>
              </a:spcBef>
              <a:spcAft>
                <a:spcPts val="0"/>
              </a:spcAft>
              <a:defRPr/>
            </a:pPr>
            <a:endParaRPr lang="en-US" dirty="0">
              <a:latin typeface="+mn-lt"/>
            </a:endParaRPr>
          </a:p>
        </p:txBody>
      </p:sp>
      <p:sp>
        <p:nvSpPr>
          <p:cNvPr id="29701"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29702" name="Picture 7" descr="C:\Documents and Settings\tamic\Desktop\TC999D\TC9990102D-PB\TC9990102-IMG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5334000"/>
            <a:ext cx="2362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29703"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29705"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29706"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7"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8"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18"/>
          <p:cNvSpPr txBox="1">
            <a:spLocks noChangeArrowheads="1"/>
          </p:cNvSpPr>
          <p:nvPr/>
        </p:nvSpPr>
        <p:spPr bwMode="auto">
          <a:xfrm>
            <a:off x="6096000" y="3733800"/>
            <a:ext cx="3200400" cy="430213"/>
          </a:xfrm>
          <a:prstGeom prst="rect">
            <a:avLst/>
          </a:prstGeom>
          <a:noFill/>
          <a:ln w="6350">
            <a:noFill/>
            <a:miter lim="800000"/>
            <a:headEnd/>
            <a:tailEnd/>
          </a:ln>
        </p:spPr>
        <p:txBody>
          <a:bodyPr lIns="914400" tIns="0" rIns="1097280" bIns="0">
            <a:spAutoFit/>
          </a:bodyPr>
          <a:lstStyle/>
          <a:p>
            <a:pPr algn="ctr" eaLnBrk="1" hangingPunct="1">
              <a:spcBef>
                <a:spcPts val="200"/>
              </a:spcBef>
              <a:spcAft>
                <a:spcPts val="200"/>
              </a:spcAft>
              <a:defRPr/>
            </a:pPr>
            <a:r>
              <a:rPr lang="en-US" sz="1400" dirty="0">
                <a:solidFill>
                  <a:schemeClr val="accent3"/>
                </a:solidFill>
                <a:latin typeface="+mn-lt"/>
                <a:cs typeface="Arial" pitchFamily="34" charset="0"/>
                <a:hlinkClick r:id="rId7"/>
              </a:rPr>
              <a:t>CSWB </a:t>
            </a:r>
            <a:r>
              <a:rPr lang="en-US" sz="1400" dirty="0" err="1">
                <a:solidFill>
                  <a:schemeClr val="accent3"/>
                </a:solidFill>
                <a:latin typeface="+mn-lt"/>
                <a:cs typeface="Arial" pitchFamily="34" charset="0"/>
                <a:hlinkClick r:id="rId7"/>
              </a:rPr>
              <a:t>Webportal</a:t>
            </a:r>
            <a:endParaRPr lang="en-US" sz="1400" dirty="0">
              <a:solidFill>
                <a:schemeClr val="accent3"/>
              </a:solidFill>
              <a:latin typeface="+mn-lt"/>
              <a:cs typeface="Arial" pitchFamily="34" charset="0"/>
            </a:endParaRPr>
          </a:p>
        </p:txBody>
      </p:sp>
      <p:sp>
        <p:nvSpPr>
          <p:cNvPr id="29710"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29711"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29712" name="Text Box 4"/>
          <p:cNvSpPr txBox="1">
            <a:spLocks noChangeArrowheads="1"/>
          </p:cNvSpPr>
          <p:nvPr/>
        </p:nvSpPr>
        <p:spPr bwMode="auto">
          <a:xfrm>
            <a:off x="1981200" y="2133600"/>
            <a:ext cx="4621213"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The Central Social Welfare Board was set up in 1953 with the objective of promoting social welfare activities and implementing welfare </a:t>
            </a:r>
            <a:r>
              <a:rPr lang="en-US" altLang="en-US" sz="1200" dirty="0" err="1"/>
              <a:t>programmes</a:t>
            </a:r>
            <a:r>
              <a:rPr lang="en-US" altLang="en-US" sz="1200" dirty="0"/>
              <a:t> for women and children through voluntary </a:t>
            </a:r>
            <a:r>
              <a:rPr lang="en-US" altLang="en-US" sz="1200" dirty="0" err="1"/>
              <a:t>organisations</a:t>
            </a:r>
            <a:r>
              <a:rPr lang="en-US" altLang="en-US" sz="1200" dirty="0"/>
              <a:t>. The State Social Welfare Boards have been set up in 33 States and UTs. The Board has been making concerted efforts for empowerment of women through Family </a:t>
            </a:r>
            <a:r>
              <a:rPr lang="en-US" altLang="en-US" sz="1200" dirty="0" err="1"/>
              <a:t>Counselling</a:t>
            </a:r>
            <a:r>
              <a:rPr lang="en-US" altLang="en-US" sz="1200" dirty="0"/>
              <a:t> Centre </a:t>
            </a:r>
            <a:r>
              <a:rPr lang="en-US" altLang="en-US" sz="1200" dirty="0" err="1"/>
              <a:t>Programme</a:t>
            </a:r>
            <a:r>
              <a:rPr lang="en-US" altLang="en-US" sz="1200" dirty="0"/>
              <a:t>, Short Stay Home, Awareness Generation </a:t>
            </a:r>
            <a:r>
              <a:rPr lang="en-US" altLang="en-US" sz="1200" dirty="0" err="1"/>
              <a:t>Programme</a:t>
            </a:r>
            <a:r>
              <a:rPr lang="en-US" altLang="en-US" sz="1200" dirty="0"/>
              <a:t>, Condensed Courses of Education for Adult Women and other Support Services. </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29713" name="Picture 27" descr="cropd-01.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283575" y="0"/>
            <a:ext cx="784225" cy="83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14" name="Text Box 7"/>
          <p:cNvSpPr txBox="1">
            <a:spLocks noChangeArrowheads="1"/>
          </p:cNvSpPr>
          <p:nvPr/>
        </p:nvSpPr>
        <p:spPr bwMode="auto">
          <a:xfrm>
            <a:off x="76200" y="1524000"/>
            <a:ext cx="1676400"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a:hlinkClick r:id="rId9" action="ppaction://hlinksldjump"/>
              </a:rPr>
              <a:t>National Commission for Women (NCW)</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0" action="ppaction://hlinksldjump"/>
              </a:rPr>
              <a:t>National Commission for Protection of Child Rights(NCPCR)</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1" action="ppaction://hlinksldjump"/>
              </a:rPr>
              <a:t>National Institute of Public Cooperation and Child Development (NIPCCD)</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2" action="ppaction://hlinksldjump"/>
              </a:rPr>
              <a:t>Rashtriya Mahila Kosh (RMK)</a:t>
            </a:r>
            <a:endParaRPr lang="en-US" altLang="en-US" sz="1200" b="1"/>
          </a:p>
          <a:p>
            <a:pPr eaLnBrk="1" fontAlgn="t" hangingPunct="1"/>
            <a:endParaRPr lang="en-IN" altLang="en-US" sz="1200" b="1"/>
          </a:p>
          <a:p>
            <a:pPr eaLnBrk="1" fontAlgn="t" hangingPunct="1">
              <a:buFont typeface="Wingdings" panose="05000000000000000000" pitchFamily="2" charset="2"/>
              <a:buChar char="Ø"/>
            </a:pPr>
            <a:r>
              <a:rPr lang="en-US" altLang="en-US" sz="1200" b="1">
                <a:hlinkClick r:id="rId13" action="ppaction://hlinksldjump"/>
              </a:rPr>
              <a:t>Central Adoption Resource Authority (CARA)</a:t>
            </a:r>
            <a:endParaRPr lang="en-US" altLang="en-US" sz="1200" b="1"/>
          </a:p>
          <a:p>
            <a:pPr eaLnBrk="1" fontAlgn="t" hangingPunct="1"/>
            <a:endParaRPr lang="en-IN" altLang="en-US" sz="1200" b="1"/>
          </a:p>
        </p:txBody>
      </p:sp>
    </p:spTree>
  </p:cSld>
  <p:clrMapOvr>
    <a:masterClrMapping/>
  </p:clrMapOvr>
  <p:transition spd="slow">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228600"/>
            <a:ext cx="8229600" cy="1143000"/>
          </a:xfrm>
        </p:spPr>
        <p:txBody>
          <a:bodyPr/>
          <a:lstStyle/>
          <a:p>
            <a:pPr eaLnBrk="1" hangingPunct="1"/>
            <a:r>
              <a:rPr lang="en-US" altLang="en-US" sz="3600" b="1" u="sng" smtClean="0"/>
              <a:t>RECENT EVENTS</a:t>
            </a:r>
          </a:p>
        </p:txBody>
      </p:sp>
      <p:graphicFrame>
        <p:nvGraphicFramePr>
          <p:cNvPr id="5" name="Content Placeholder 4"/>
          <p:cNvGraphicFramePr>
            <a:graphicFrameLocks noGrp="1"/>
          </p:cNvGraphicFramePr>
          <p:nvPr>
            <p:ph idx="1"/>
          </p:nvPr>
        </p:nvGraphicFramePr>
        <p:xfrm>
          <a:off x="1752600" y="884238"/>
          <a:ext cx="5486400" cy="3763964"/>
        </p:xfrm>
        <a:graphic>
          <a:graphicData uri="http://schemas.openxmlformats.org/drawingml/2006/table">
            <a:tbl>
              <a:tblPr firstRow="1" bandRow="1">
                <a:tableStyleId>{68D230F3-CF80-4859-8CE7-A43EE81993B5}</a:tableStyleId>
              </a:tblPr>
              <a:tblGrid>
                <a:gridCol w="5486400"/>
              </a:tblGrid>
              <a:tr h="381009">
                <a:tc>
                  <a:txBody>
                    <a:bodyPr/>
                    <a:lstStyle/>
                    <a:p>
                      <a:pPr eaLnBrk="1" fontAlgn="t" hangingPunct="1">
                        <a:buFont typeface="Wingdings" pitchFamily="2" charset="2"/>
                        <a:buChar char="Ø"/>
                      </a:pPr>
                      <a:r>
                        <a:rPr lang="en-US" sz="1600" b="1" dirty="0" smtClean="0">
                          <a:hlinkClick r:id="rId2" action="ppaction://hlinksldjump"/>
                        </a:rPr>
                        <a:t>International Participation </a:t>
                      </a:r>
                      <a:endParaRPr lang="en-IN" sz="1600" b="1" dirty="0" smtClean="0"/>
                    </a:p>
                  </a:txBody>
                  <a:tcPr marT="45721" marB="45721"/>
                </a:tc>
              </a:tr>
              <a:tr h="391035">
                <a:tc>
                  <a: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600" b="1" dirty="0" smtClean="0">
                          <a:hlinkClick r:id="rId3" action="ppaction://hlinksldjump"/>
                        </a:rPr>
                        <a:t> Beti </a:t>
                      </a:r>
                      <a:r>
                        <a:rPr lang="en-US" sz="1600" b="1" dirty="0" err="1" smtClean="0">
                          <a:hlinkClick r:id="rId3" action="ppaction://hlinksldjump"/>
                        </a:rPr>
                        <a:t>Bachao</a:t>
                      </a:r>
                      <a:r>
                        <a:rPr lang="en-US" sz="1600" b="1" dirty="0" smtClean="0">
                          <a:hlinkClick r:id="rId3" action="ppaction://hlinksldjump"/>
                        </a:rPr>
                        <a:t> Beti </a:t>
                      </a:r>
                      <a:r>
                        <a:rPr lang="en-US" sz="1600" b="1" dirty="0" err="1" smtClean="0">
                          <a:hlinkClick r:id="rId3" action="ppaction://hlinksldjump"/>
                        </a:rPr>
                        <a:t>Padao</a:t>
                      </a:r>
                      <a:r>
                        <a:rPr lang="en-US" sz="1600" b="1" dirty="0" smtClean="0">
                          <a:hlinkClick r:id="rId3" action="ppaction://hlinksldjump"/>
                        </a:rPr>
                        <a:t> (BBBP)</a:t>
                      </a:r>
                      <a:endParaRPr lang="en-IN" sz="1600" b="1" dirty="0" smtClean="0"/>
                    </a:p>
                  </a:txBody>
                  <a:tcPr marT="45721" marB="45721"/>
                </a:tc>
              </a:tr>
              <a:tr h="358449">
                <a:tc>
                  <a:txBody>
                    <a:bodyPr/>
                    <a:lstStyle/>
                    <a:p>
                      <a:pPr eaLnBrk="1" fontAlgn="auto" hangingPunct="1">
                        <a:buFont typeface="Wingdings" pitchFamily="2" charset="2"/>
                        <a:buChar char="Ø"/>
                      </a:pPr>
                      <a:r>
                        <a:rPr lang="en-US" sz="1600" b="1" dirty="0" smtClean="0">
                          <a:hlinkClick r:id="rId4" action="ppaction://hlinksldjump"/>
                        </a:rPr>
                        <a:t>Toilets in Anganwadi </a:t>
                      </a:r>
                      <a:r>
                        <a:rPr lang="en-US" sz="1600" b="1" dirty="0" err="1" smtClean="0">
                          <a:hlinkClick r:id="rId4" action="ppaction://hlinksldjump"/>
                        </a:rPr>
                        <a:t>Centres</a:t>
                      </a:r>
                      <a:r>
                        <a:rPr lang="en-US" sz="1600" b="1" dirty="0" smtClean="0">
                          <a:hlinkClick r:id="rId4" action="ppaction://hlinksldjump"/>
                        </a:rPr>
                        <a:t> </a:t>
                      </a:r>
                      <a:endParaRPr lang="en-IN" sz="1600" b="1" dirty="0" smtClean="0"/>
                    </a:p>
                  </a:txBody>
                  <a:tcPr marT="45721" marB="45721"/>
                </a:tc>
              </a:tr>
              <a:tr h="358449">
                <a:tc>
                  <a:txBody>
                    <a:bodyPr/>
                    <a:lstStyle/>
                    <a:p>
                      <a:pPr eaLnBrk="1" fontAlgn="auto" hangingPunct="1">
                        <a:buFont typeface="Wingdings" pitchFamily="2" charset="2"/>
                        <a:buChar char="Ø"/>
                      </a:pPr>
                      <a:r>
                        <a:rPr lang="en-US" sz="1600" b="1" dirty="0" smtClean="0">
                          <a:hlinkClick r:id="rId5" action="ppaction://hlinksldjump"/>
                        </a:rPr>
                        <a:t>Malnutrition</a:t>
                      </a:r>
                      <a:endParaRPr lang="en-IN" sz="1600" b="1" dirty="0" smtClean="0"/>
                    </a:p>
                  </a:txBody>
                  <a:tcPr marT="45721" marB="45721"/>
                </a:tc>
              </a:tr>
              <a:tr h="339900">
                <a:tc>
                  <a:txBody>
                    <a:bodyPr/>
                    <a:lstStyle/>
                    <a:p>
                      <a:pPr eaLnBrk="1" fontAlgn="auto" hangingPunct="1">
                        <a:buFont typeface="Wingdings" pitchFamily="2" charset="2"/>
                        <a:buChar char="Ø"/>
                      </a:pPr>
                      <a:r>
                        <a:rPr lang="en-US" sz="1600" b="1" dirty="0" smtClean="0">
                          <a:hlinkClick r:id="rId6" action="ppaction://hlinksldjump"/>
                        </a:rPr>
                        <a:t>Juvenile Justice (Care and Protection of Children) Bill, 2014 </a:t>
                      </a:r>
                      <a:endParaRPr lang="en-IN" sz="1600" b="1" dirty="0" smtClean="0"/>
                    </a:p>
                  </a:txBody>
                  <a:tcPr marT="45721" marB="45721"/>
                </a:tc>
              </a:tr>
              <a:tr h="391035">
                <a:tc>
                  <a:txBody>
                    <a:bodyPr/>
                    <a:lstStyle/>
                    <a:p>
                      <a:pPr eaLnBrk="1" fontAlgn="auto" hangingPunct="1">
                        <a:buFont typeface="Wingdings" pitchFamily="2" charset="2"/>
                        <a:buChar char="Ø"/>
                      </a:pPr>
                      <a:r>
                        <a:rPr lang="en-US" sz="1600" b="1" dirty="0" smtClean="0">
                          <a:hlinkClick r:id="rId7" action="ppaction://hlinksldjump"/>
                        </a:rPr>
                        <a:t>Child Line (1098) </a:t>
                      </a:r>
                      <a:endParaRPr lang="en-IN" sz="1600" b="1" dirty="0" smtClean="0"/>
                    </a:p>
                  </a:txBody>
                  <a:tcPr marT="45721" marB="45721"/>
                </a:tc>
              </a:tr>
              <a:tr h="370982">
                <a:tc>
                  <a:txBody>
                    <a:bodyPr/>
                    <a:lstStyle/>
                    <a:p>
                      <a:pPr eaLnBrk="1" fontAlgn="auto" hangingPunct="1">
                        <a:buFont typeface="Wingdings" pitchFamily="2" charset="2"/>
                        <a:buChar char="Ø"/>
                      </a:pPr>
                      <a:r>
                        <a:rPr lang="en-IN" sz="1600" b="1" dirty="0" smtClean="0">
                          <a:hlinkClick r:id="rId8" action="ppaction://hlinksldjump"/>
                        </a:rPr>
                        <a:t>Adoption</a:t>
                      </a:r>
                      <a:endParaRPr lang="en-IN" sz="1600" dirty="0" smtClean="0"/>
                    </a:p>
                  </a:txBody>
                  <a:tcPr marT="45721" marB="45721"/>
                </a:tc>
              </a:tr>
              <a:tr h="391035">
                <a:tc>
                  <a:txBody>
                    <a:bodyPr/>
                    <a:lstStyle/>
                    <a:p>
                      <a:pPr eaLnBrk="1" fontAlgn="auto" hangingPunct="1">
                        <a:buFont typeface="Wingdings" pitchFamily="2" charset="2"/>
                        <a:buChar char="Ø"/>
                      </a:pPr>
                      <a:r>
                        <a:rPr lang="en-US" sz="1600" b="1" dirty="0" smtClean="0">
                          <a:hlinkClick r:id="rId9" action="ppaction://hlinksldjump"/>
                        </a:rPr>
                        <a:t>Bal </a:t>
                      </a:r>
                      <a:r>
                        <a:rPr lang="en-US" sz="1600" b="1" dirty="0" err="1" smtClean="0">
                          <a:hlinkClick r:id="rId9" action="ppaction://hlinksldjump"/>
                        </a:rPr>
                        <a:t>Swachh</a:t>
                      </a:r>
                      <a:r>
                        <a:rPr lang="en-US" sz="1600" b="1" dirty="0" smtClean="0">
                          <a:hlinkClick r:id="rId9" action="ppaction://hlinksldjump"/>
                        </a:rPr>
                        <a:t> </a:t>
                      </a:r>
                      <a:r>
                        <a:rPr lang="en-US" sz="1600" b="1" dirty="0" err="1" smtClean="0">
                          <a:hlinkClick r:id="rId9" action="ppaction://hlinksldjump"/>
                        </a:rPr>
                        <a:t>Diwas</a:t>
                      </a:r>
                      <a:endParaRPr lang="en-IN" sz="1600" b="1" dirty="0" smtClean="0"/>
                    </a:p>
                  </a:txBody>
                  <a:tcPr marT="45721" marB="45721"/>
                </a:tc>
              </a:tr>
              <a:tr h="391035">
                <a:tc>
                  <a:txBody>
                    <a:bodyPr/>
                    <a:lstStyle/>
                    <a:p>
                      <a:pPr eaLnBrk="1" fontAlgn="t" hangingPunct="1">
                        <a:buFont typeface="Wingdings" pitchFamily="2" charset="2"/>
                        <a:buChar char="Ø"/>
                      </a:pPr>
                      <a:r>
                        <a:rPr lang="en-US" sz="1600" b="1" dirty="0" smtClean="0">
                          <a:hlinkClick r:id="rId10" action="ppaction://hlinksldjump"/>
                        </a:rPr>
                        <a:t>Exhibition on ‘Women of India’ at </a:t>
                      </a:r>
                      <a:r>
                        <a:rPr lang="en-US" sz="1600" b="1" dirty="0" err="1" smtClean="0">
                          <a:hlinkClick r:id="rId10" action="ppaction://hlinksldjump"/>
                        </a:rPr>
                        <a:t>Dilli</a:t>
                      </a:r>
                      <a:r>
                        <a:rPr lang="en-US" sz="1600" b="1" dirty="0" smtClean="0">
                          <a:hlinkClick r:id="rId10" action="ppaction://hlinksldjump"/>
                        </a:rPr>
                        <a:t> </a:t>
                      </a:r>
                      <a:r>
                        <a:rPr lang="en-US" sz="1600" b="1" dirty="0" err="1" smtClean="0">
                          <a:hlinkClick r:id="rId10" action="ppaction://hlinksldjump"/>
                        </a:rPr>
                        <a:t>Haat</a:t>
                      </a:r>
                      <a:r>
                        <a:rPr lang="en-US" sz="1600" b="1" dirty="0" smtClean="0">
                          <a:hlinkClick r:id="rId10" action="ppaction://hlinksldjump"/>
                        </a:rPr>
                        <a:t>, INA, New Delhi</a:t>
                      </a:r>
                      <a:endParaRPr lang="en-IN" sz="1600" b="1" dirty="0" smtClean="0">
                        <a:hlinkClick r:id="rId11" action="ppaction://hlinksldjump"/>
                      </a:endParaRPr>
                    </a:p>
                  </a:txBody>
                  <a:tcPr marT="45721" marB="45721"/>
                </a:tc>
              </a:tr>
              <a:tr h="391035">
                <a:tc>
                  <a:txBody>
                    <a:bodyPr/>
                    <a:lstStyle/>
                    <a:p>
                      <a:pPr eaLnBrk="1" fontAlgn="auto" hangingPunct="1">
                        <a:buFont typeface="Wingdings" pitchFamily="2" charset="2"/>
                        <a:buChar char="Ø"/>
                      </a:pPr>
                      <a:r>
                        <a:rPr lang="en-IN" sz="1600" b="1" dirty="0" smtClean="0">
                          <a:hlinkClick r:id="rId11" action="ppaction://hlinksldjump"/>
                        </a:rPr>
                        <a:t>National Awards</a:t>
                      </a:r>
                      <a:endParaRPr lang="en-IN" sz="1600" b="1" dirty="0"/>
                    </a:p>
                  </a:txBody>
                  <a:tcPr marT="45721" marB="45721"/>
                </a:tc>
              </a:tr>
            </a:tbl>
          </a:graphicData>
        </a:graphic>
      </p:graphicFrame>
      <p:sp>
        <p:nvSpPr>
          <p:cNvPr id="30737" name="Freeform 2"/>
          <p:cNvSpPr>
            <a:spLocks/>
          </p:cNvSpPr>
          <p:nvPr/>
        </p:nvSpPr>
        <p:spPr bwMode="auto">
          <a:xfrm>
            <a:off x="0" y="4724400"/>
            <a:ext cx="9144000" cy="21336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slow">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1747" name="Group 76"/>
          <p:cNvGrpSpPr>
            <a:grpSpLocks/>
          </p:cNvGrpSpPr>
          <p:nvPr/>
        </p:nvGrpSpPr>
        <p:grpSpPr bwMode="auto">
          <a:xfrm>
            <a:off x="685800" y="0"/>
            <a:ext cx="1570038" cy="6858000"/>
            <a:chOff x="1143" y="360"/>
            <a:chExt cx="2377" cy="15120"/>
          </a:xfrm>
        </p:grpSpPr>
        <p:sp>
          <p:nvSpPr>
            <p:cNvPr id="31759"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1760"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1761"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1762"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1763"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 International Participation  </a:t>
            </a:r>
            <a:endParaRPr lang="en-IN" sz="2400" b="1" dirty="0">
              <a:solidFill>
                <a:schemeClr val="bg1"/>
              </a:solidFill>
              <a:latin typeface="+mn-lt"/>
            </a:endParaRPr>
          </a:p>
          <a:p>
            <a:pPr eaLnBrk="1" fontAlgn="auto" hangingPunct="1">
              <a:spcBef>
                <a:spcPts val="0"/>
              </a:spcBef>
              <a:spcAft>
                <a:spcPts val="0"/>
              </a:spcAft>
              <a:defRPr/>
            </a:pPr>
            <a:endParaRPr lang="en-US" dirty="0">
              <a:latin typeface="+mn-lt"/>
            </a:endParaRPr>
          </a:p>
        </p:txBody>
      </p:sp>
      <p:sp>
        <p:nvSpPr>
          <p:cNvPr id="31749"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 name="Picture 7"/>
          <p:cNvPicPr/>
          <p:nvPr/>
        </p:nvPicPr>
        <p:blipFill>
          <a:blip r:embed="rId3" cstate="print"/>
          <a:stretch>
            <a:fillRect/>
          </a:stretch>
        </p:blipFill>
        <p:spPr bwMode="auto">
          <a:xfrm>
            <a:off x="6934200" y="5029200"/>
            <a:ext cx="2209800" cy="1773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751" name="Freeform 5"/>
          <p:cNvSpPr>
            <a:spLocks/>
          </p:cNvSpPr>
          <p:nvPr/>
        </p:nvSpPr>
        <p:spPr bwMode="auto">
          <a:xfrm>
            <a:off x="0" y="5334000"/>
            <a:ext cx="69342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1753" name="Text Box 7"/>
          <p:cNvSpPr txBox="1">
            <a:spLocks noChangeArrowheads="1"/>
          </p:cNvSpPr>
          <p:nvPr/>
        </p:nvSpPr>
        <p:spPr bwMode="auto">
          <a:xfrm>
            <a:off x="76200" y="1524000"/>
            <a:ext cx="1676400" cy="369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76000"/>
              </a:lnSpc>
              <a:spcAft>
                <a:spcPts val="1000"/>
              </a:spcAft>
            </a:pPr>
            <a:r>
              <a:rPr lang="en-US" altLang="en-US" sz="900">
                <a:solidFill>
                  <a:srgbClr val="2E3640"/>
                </a:solidFill>
                <a:latin typeface="Arial" panose="020B0604020202020204" pitchFamily="34" charset="0"/>
                <a:cs typeface="Arial" panose="020B0604020202020204" pitchFamily="34" charset="0"/>
              </a:rPr>
              <a:t>.</a:t>
            </a:r>
          </a:p>
          <a:p>
            <a:pPr eaLnBrk="1" hangingPunct="1">
              <a:lnSpc>
                <a:spcPct val="176000"/>
              </a:lnSpc>
              <a:spcAft>
                <a:spcPts val="1000"/>
              </a:spcAft>
            </a:pPr>
            <a:r>
              <a:rPr lang="en-US" altLang="en-US" sz="800">
                <a:solidFill>
                  <a:srgbClr val="2E3640"/>
                </a:solidFill>
                <a:latin typeface="Arial" panose="020B0604020202020204" pitchFamily="34" charset="0"/>
                <a:cs typeface="Arial" panose="020B0604020202020204" pitchFamily="34" charset="0"/>
              </a:rPr>
              <a:t> </a:t>
            </a:r>
            <a:endParaRPr lang="en-US" altLang="en-US">
              <a:latin typeface="Arial" panose="020B0604020202020204" pitchFamily="34" charset="0"/>
              <a:cs typeface="Arial" panose="020B0604020202020204" pitchFamily="34" charset="0"/>
            </a:endParaRPr>
          </a:p>
        </p:txBody>
      </p:sp>
      <p:sp>
        <p:nvSpPr>
          <p:cNvPr id="31754"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2772" name="Text Box 4"/>
          <p:cNvSpPr txBox="1">
            <a:spLocks noChangeArrowheads="1"/>
          </p:cNvSpPr>
          <p:nvPr/>
        </p:nvSpPr>
        <p:spPr bwMode="auto">
          <a:xfrm>
            <a:off x="1985963" y="976313"/>
            <a:ext cx="4643437" cy="4738687"/>
          </a:xfrm>
          <a:prstGeom prst="rect">
            <a:avLst/>
          </a:prstGeom>
          <a:noFill/>
          <a:ln w="9525" algn="in">
            <a:noFill/>
            <a:miter lim="800000"/>
            <a:headEnd/>
            <a:tailEnd/>
          </a:ln>
        </p:spPr>
        <p:txBody>
          <a:bodyPr lIns="36576" tIns="36576" rIns="36576" bIns="36576"/>
          <a:lstStyle/>
          <a:p>
            <a:pPr algn="just" eaLnBrk="1" fontAlgn="auto" hangingPunct="1">
              <a:spcBef>
                <a:spcPts val="0"/>
              </a:spcBef>
              <a:spcAft>
                <a:spcPts val="0"/>
              </a:spcAft>
              <a:defRPr/>
            </a:pPr>
            <a:r>
              <a:rPr lang="en-US" sz="1200" b="1" dirty="0">
                <a:latin typeface="+mn-lt"/>
              </a:rPr>
              <a:t> </a:t>
            </a:r>
            <a:endParaRPr lang="en-US" sz="1200" dirty="0">
              <a:latin typeface="+mn-lt"/>
            </a:endParaRPr>
          </a:p>
          <a:p>
            <a:pPr algn="just" eaLnBrk="1" fontAlgn="auto" hangingPunct="1">
              <a:spcBef>
                <a:spcPts val="0"/>
              </a:spcBef>
              <a:spcAft>
                <a:spcPts val="0"/>
              </a:spcAft>
              <a:defRPr/>
            </a:pPr>
            <a:r>
              <a:rPr lang="en-US" sz="1400" b="1" dirty="0">
                <a:solidFill>
                  <a:schemeClr val="accent6">
                    <a:lumMod val="75000"/>
                  </a:schemeClr>
                </a:solidFill>
                <a:latin typeface="+mn-lt"/>
              </a:rPr>
              <a:t>a) Asian and Pacific Conference on “Gender Equality and Women’s Empowerment : Beijing+20 Review”</a:t>
            </a:r>
            <a:endParaRPr lang="en-US" sz="1400" dirty="0">
              <a:solidFill>
                <a:schemeClr val="accent6">
                  <a:lumMod val="75000"/>
                </a:schemeClr>
              </a:solidFill>
              <a:latin typeface="+mn-lt"/>
            </a:endParaRPr>
          </a:p>
          <a:p>
            <a:pPr algn="just" eaLnBrk="1" fontAlgn="auto" hangingPunct="1">
              <a:spcBef>
                <a:spcPts val="0"/>
              </a:spcBef>
              <a:spcAft>
                <a:spcPts val="0"/>
              </a:spcAft>
              <a:defRPr/>
            </a:pPr>
            <a:r>
              <a:rPr lang="en-US" sz="1200" dirty="0">
                <a:latin typeface="+mn-lt"/>
              </a:rPr>
              <a:t> </a:t>
            </a:r>
          </a:p>
          <a:p>
            <a:pPr algn="just" eaLnBrk="1" fontAlgn="auto" hangingPunct="1">
              <a:spcBef>
                <a:spcPts val="0"/>
              </a:spcBef>
              <a:spcAft>
                <a:spcPts val="0"/>
              </a:spcAft>
              <a:defRPr/>
            </a:pPr>
            <a:r>
              <a:rPr lang="en-US" sz="1200" dirty="0">
                <a:latin typeface="+mn-lt"/>
              </a:rPr>
              <a:t>Smt. </a:t>
            </a:r>
            <a:r>
              <a:rPr lang="en-US" sz="1200" dirty="0" err="1">
                <a:latin typeface="+mn-lt"/>
              </a:rPr>
              <a:t>Maneka</a:t>
            </a:r>
            <a:r>
              <a:rPr lang="en-US" sz="1200" dirty="0">
                <a:latin typeface="+mn-lt"/>
              </a:rPr>
              <a:t> Sanjay Gandhi, Minister, WCD represented Ministry of Women and Child Development, Government of India in the Asian and Pacific Conference on “Gender Equality and Women’s Empowerment : Beijing+20 Review” held during 17-20 November, 2014.</a:t>
            </a:r>
          </a:p>
          <a:p>
            <a:pPr algn="just" eaLnBrk="1" fontAlgn="auto" hangingPunct="1">
              <a:spcBef>
                <a:spcPts val="0"/>
              </a:spcBef>
              <a:spcAft>
                <a:spcPts val="0"/>
              </a:spcAft>
              <a:defRPr/>
            </a:pPr>
            <a:endParaRPr lang="en-US" sz="1200" dirty="0">
              <a:latin typeface="+mn-lt"/>
            </a:endParaRPr>
          </a:p>
          <a:p>
            <a:pPr algn="just" eaLnBrk="1" fontAlgn="auto" hangingPunct="1">
              <a:spcBef>
                <a:spcPts val="0"/>
              </a:spcBef>
              <a:spcAft>
                <a:spcPts val="0"/>
              </a:spcAft>
              <a:defRPr/>
            </a:pPr>
            <a:r>
              <a:rPr lang="en-US" sz="1200" dirty="0">
                <a:latin typeface="+mn-lt"/>
              </a:rPr>
              <a:t>Minister, WCD showcased India’s achievement on gender equality at the Conference. It was informed that women in India are marching ahead rapidly to become equal contributors in economic and social development of the national and aiming at setting foot print on the world. The Conference was attended by over 700 delegates including some heads of Governments including Ministers and representatives of the civil society.</a:t>
            </a:r>
          </a:p>
          <a:p>
            <a:pPr algn="just" eaLnBrk="1" fontAlgn="auto" hangingPunct="1">
              <a:spcBef>
                <a:spcPts val="0"/>
              </a:spcBef>
              <a:spcAft>
                <a:spcPts val="0"/>
              </a:spcAft>
              <a:defRPr/>
            </a:pPr>
            <a:r>
              <a:rPr lang="en-US" sz="1200" dirty="0">
                <a:latin typeface="+mn-lt"/>
              </a:rPr>
              <a:t>In addition to above, the Ministry was also represented at the following International events :</a:t>
            </a:r>
          </a:p>
          <a:p>
            <a:pPr marL="171450" indent="-171450" algn="just" eaLnBrk="1" fontAlgn="auto" hangingPunct="1">
              <a:spcBef>
                <a:spcPts val="0"/>
              </a:spcBef>
              <a:spcAft>
                <a:spcPts val="0"/>
              </a:spcAft>
              <a:buFont typeface="Arial" panose="020B0604020202020204" pitchFamily="34" charset="0"/>
              <a:buChar char="•"/>
              <a:defRPr/>
            </a:pPr>
            <a:r>
              <a:rPr lang="en-US" sz="1200" dirty="0">
                <a:latin typeface="+mn-lt"/>
              </a:rPr>
              <a:t> UN Committee of the Rights of the Child (UNCRC) held in Geneva, Switzerland from 30</a:t>
            </a:r>
            <a:r>
              <a:rPr lang="en-US" sz="1200" baseline="30000" dirty="0">
                <a:latin typeface="+mn-lt"/>
              </a:rPr>
              <a:t>th</a:t>
            </a:r>
            <a:r>
              <a:rPr lang="en-US" sz="1200" dirty="0">
                <a:latin typeface="+mn-lt"/>
              </a:rPr>
              <a:t> May, 2014 to 3</a:t>
            </a:r>
            <a:r>
              <a:rPr lang="en-US" sz="1200" baseline="30000" dirty="0">
                <a:latin typeface="+mn-lt"/>
              </a:rPr>
              <a:t>rd</a:t>
            </a:r>
            <a:r>
              <a:rPr lang="en-US" sz="1200" dirty="0">
                <a:latin typeface="+mn-lt"/>
              </a:rPr>
              <a:t> June, 2014.</a:t>
            </a:r>
          </a:p>
          <a:p>
            <a:pPr marL="171450" indent="-171450" algn="just" eaLnBrk="1" fontAlgn="auto" hangingPunct="1">
              <a:spcBef>
                <a:spcPts val="0"/>
              </a:spcBef>
              <a:spcAft>
                <a:spcPts val="0"/>
              </a:spcAft>
              <a:buFont typeface="Arial" panose="020B0604020202020204" pitchFamily="34" charset="0"/>
              <a:buChar char="•"/>
              <a:defRPr/>
            </a:pPr>
            <a:r>
              <a:rPr lang="en-US" sz="1200" dirty="0">
                <a:latin typeface="+mn-lt"/>
              </a:rPr>
              <a:t>SAIEVAC-SAACH Regional Consultation held in Kathmandu, Nepal from 25-27 May, 2014.</a:t>
            </a:r>
          </a:p>
          <a:p>
            <a:pPr marL="171450" indent="-171450" algn="just" eaLnBrk="1" fontAlgn="auto" hangingPunct="1">
              <a:spcBef>
                <a:spcPts val="0"/>
              </a:spcBef>
              <a:spcAft>
                <a:spcPts val="0"/>
              </a:spcAft>
              <a:buFont typeface="Arial" panose="020B0604020202020204" pitchFamily="34" charset="0"/>
              <a:buChar char="•"/>
              <a:defRPr/>
            </a:pPr>
            <a:r>
              <a:rPr lang="en-US" sz="1200" dirty="0">
                <a:latin typeface="+mn-lt"/>
              </a:rPr>
              <a:t>3</a:t>
            </a:r>
            <a:r>
              <a:rPr lang="en-US" sz="1200" baseline="30000" dirty="0">
                <a:latin typeface="+mn-lt"/>
              </a:rPr>
              <a:t>rd</a:t>
            </a:r>
            <a:r>
              <a:rPr lang="en-US" sz="1200" dirty="0">
                <a:latin typeface="+mn-lt"/>
              </a:rPr>
              <a:t> Session of the Committee on Social Development held in Bangkok, Thailand from 18-20 August, 2014 </a:t>
            </a:r>
          </a:p>
          <a:p>
            <a:pPr algn="just" eaLnBrk="1" fontAlgn="auto" hangingPunct="1">
              <a:spcBef>
                <a:spcPts val="0"/>
              </a:spcBef>
              <a:spcAft>
                <a:spcPts val="0"/>
              </a:spcAft>
              <a:defRPr/>
            </a:pPr>
            <a:endParaRPr lang="en-US" sz="1200" dirty="0">
              <a:latin typeface="+mn-lt"/>
            </a:endParaRPr>
          </a:p>
        </p:txBody>
      </p:sp>
      <p:sp>
        <p:nvSpPr>
          <p:cNvPr id="31756" name="Rectangle 28"/>
          <p:cNvSpPr>
            <a:spLocks noChangeArrowheads="1"/>
          </p:cNvSpPr>
          <p:nvPr/>
        </p:nvSpPr>
        <p:spPr bwMode="auto">
          <a:xfrm>
            <a:off x="381000" y="5867400"/>
            <a:ext cx="6386513"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200" i="1" dirty="0">
                <a:solidFill>
                  <a:schemeClr val="bg1"/>
                </a:solidFill>
                <a:latin typeface="Times New Roman" panose="02020603050405020304" pitchFamily="18" charset="0"/>
              </a:rPr>
              <a:t>The Union Minister for Women and Child Development, Smt. </a:t>
            </a:r>
            <a:r>
              <a:rPr lang="en-IN" altLang="en-US" sz="1200" i="1" dirty="0" err="1">
                <a:solidFill>
                  <a:schemeClr val="bg1"/>
                </a:solidFill>
                <a:latin typeface="Times New Roman" panose="02020603050405020304" pitchFamily="18" charset="0"/>
              </a:rPr>
              <a:t>Maneka</a:t>
            </a:r>
            <a:r>
              <a:rPr lang="en-IN" altLang="en-US" sz="1200" i="1" dirty="0">
                <a:solidFill>
                  <a:schemeClr val="bg1"/>
                </a:solidFill>
                <a:latin typeface="Times New Roman" panose="02020603050405020304" pitchFamily="18" charset="0"/>
              </a:rPr>
              <a:t> Sanjay Gandhi and the Minister for Social Development and Human Security, Thailand, Mr. </a:t>
            </a:r>
            <a:r>
              <a:rPr lang="en-IN" altLang="en-US" sz="1200" i="1" dirty="0" err="1">
                <a:solidFill>
                  <a:schemeClr val="bg1"/>
                </a:solidFill>
                <a:latin typeface="Times New Roman" panose="02020603050405020304" pitchFamily="18" charset="0"/>
              </a:rPr>
              <a:t>Adul</a:t>
            </a:r>
            <a:r>
              <a:rPr lang="en-IN" altLang="en-US" sz="1200" i="1" dirty="0">
                <a:solidFill>
                  <a:schemeClr val="bg1"/>
                </a:solidFill>
                <a:latin typeface="Times New Roman" panose="02020603050405020304" pitchFamily="18" charset="0"/>
              </a:rPr>
              <a:t> </a:t>
            </a:r>
            <a:r>
              <a:rPr lang="en-IN" altLang="en-US" sz="1200" i="1" dirty="0" err="1">
                <a:solidFill>
                  <a:schemeClr val="bg1"/>
                </a:solidFill>
                <a:latin typeface="Times New Roman" panose="02020603050405020304" pitchFamily="18" charset="0"/>
              </a:rPr>
              <a:t>Saengsingkaew</a:t>
            </a:r>
            <a:r>
              <a:rPr lang="en-IN" altLang="en-US" sz="1200" i="1" dirty="0">
                <a:solidFill>
                  <a:schemeClr val="bg1"/>
                </a:solidFill>
                <a:latin typeface="Times New Roman" panose="02020603050405020304" pitchFamily="18" charset="0"/>
              </a:rPr>
              <a:t>, at a bilateral meeting, during the “Asia and Pacific Conference on Gender Equality and Women’s Empowerment: Beijing+20 Review”, at Bangkok on November 19, 2014.</a:t>
            </a:r>
            <a:endParaRPr lang="en-IN" altLang="en-US" sz="1200" i="1" dirty="0">
              <a:solidFill>
                <a:schemeClr val="bg1"/>
              </a:solidFill>
            </a:endParaRPr>
          </a:p>
        </p:txBody>
      </p:sp>
      <p:sp>
        <p:nvSpPr>
          <p:cNvPr id="31757" name="Text Box 7"/>
          <p:cNvSpPr txBox="1">
            <a:spLocks noChangeArrowheads="1"/>
          </p:cNvSpPr>
          <p:nvPr/>
        </p:nvSpPr>
        <p:spPr bwMode="auto">
          <a:xfrm>
            <a:off x="0" y="15240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Wingdings" panose="05000000000000000000" pitchFamily="2" charset="2"/>
              <a:buChar char="Ø"/>
            </a:pPr>
            <a:r>
              <a:rPr lang="en-US" altLang="en-US" sz="1200" b="1" dirty="0" err="1">
                <a:hlinkClick r:id="rId4" action="ppaction://hlinksldjump"/>
              </a:rPr>
              <a:t>Beti</a:t>
            </a:r>
            <a:r>
              <a:rPr lang="en-US" altLang="en-US" sz="1200" b="1" dirty="0">
                <a:hlinkClick r:id="rId4" action="ppaction://hlinksldjump"/>
              </a:rPr>
              <a:t> </a:t>
            </a:r>
            <a:r>
              <a:rPr lang="en-US" altLang="en-US" sz="1200" b="1" dirty="0" err="1">
                <a:hlinkClick r:id="rId4" action="ppaction://hlinksldjump"/>
              </a:rPr>
              <a:t>Bachao</a:t>
            </a:r>
            <a:r>
              <a:rPr lang="en-US" altLang="en-US" sz="1200" b="1" dirty="0">
                <a:hlinkClick r:id="rId4" action="ppaction://hlinksldjump"/>
              </a:rPr>
              <a:t> </a:t>
            </a:r>
            <a:r>
              <a:rPr lang="en-US" altLang="en-US" sz="1200" b="1" dirty="0" err="1">
                <a:hlinkClick r:id="rId4" action="ppaction://hlinksldjump"/>
              </a:rPr>
              <a:t>Beti</a:t>
            </a:r>
            <a:r>
              <a:rPr lang="en-US" altLang="en-US" sz="1200" b="1" dirty="0">
                <a:hlinkClick r:id="rId4" action="ppaction://hlinksldjump"/>
              </a:rPr>
              <a:t> </a:t>
            </a:r>
            <a:r>
              <a:rPr lang="en-US" altLang="en-US" sz="1200" b="1" dirty="0" err="1">
                <a:hlinkClick r:id="rId4" action="ppaction://hlinksldjump"/>
              </a:rPr>
              <a:t>Padao</a:t>
            </a:r>
            <a:r>
              <a:rPr lang="en-US" altLang="en-US" sz="1200" b="1" dirty="0">
                <a:hlinkClick r:id="rId4"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5" action="ppaction://hlinksldjump"/>
              </a:rPr>
              <a:t>Toilets in Anganwadi </a:t>
            </a:r>
            <a:r>
              <a:rPr lang="en-US" altLang="en-US" sz="1200" b="1" dirty="0" err="1">
                <a:hlinkClick r:id="rId5" action="ppaction://hlinksldjump"/>
              </a:rPr>
              <a:t>Centres</a:t>
            </a:r>
            <a:r>
              <a:rPr lang="en-US" altLang="en-US" sz="1200" b="1" dirty="0">
                <a:hlinkClick r:id="rId5"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6"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7"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8"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9"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0" action="ppaction://hlinksldjump"/>
              </a:rPr>
              <a:t>Bal </a:t>
            </a:r>
            <a:r>
              <a:rPr lang="en-US" altLang="en-US" sz="1200" b="1" dirty="0" err="1">
                <a:hlinkClick r:id="rId10" action="ppaction://hlinksldjump"/>
              </a:rPr>
              <a:t>Swachh</a:t>
            </a:r>
            <a:r>
              <a:rPr lang="en-US" altLang="en-US" sz="1200" b="1" dirty="0">
                <a:hlinkClick r:id="rId10" action="ppaction://hlinksldjump"/>
              </a:rPr>
              <a:t> </a:t>
            </a:r>
            <a:r>
              <a:rPr lang="en-US" altLang="en-US" sz="1200" b="1" dirty="0" err="1">
                <a:hlinkClick r:id="rId10"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1" action="ppaction://hlinksldjump"/>
              </a:rPr>
              <a:t>Exhibition on ‘Women of India’ at </a:t>
            </a:r>
            <a:r>
              <a:rPr lang="en-US" altLang="en-US" sz="1200" b="1" dirty="0" err="1">
                <a:hlinkClick r:id="rId11" action="ppaction://hlinksldjump"/>
              </a:rPr>
              <a:t>Dilli</a:t>
            </a:r>
            <a:r>
              <a:rPr lang="en-US" altLang="en-US" sz="1200" b="1" dirty="0">
                <a:hlinkClick r:id="rId11" action="ppaction://hlinksldjump"/>
              </a:rPr>
              <a:t> </a:t>
            </a:r>
            <a:r>
              <a:rPr lang="en-US" altLang="en-US" sz="1200" b="1" dirty="0" err="1">
                <a:hlinkClick r:id="rId11" action="ppaction://hlinksldjump"/>
              </a:rPr>
              <a:t>Haat</a:t>
            </a:r>
            <a:r>
              <a:rPr lang="en-US" altLang="en-US" sz="1200" b="1" dirty="0">
                <a:hlinkClick r:id="rId11" action="ppaction://hlinksldjump"/>
              </a:rPr>
              <a:t>, INA, New Delhi</a:t>
            </a:r>
            <a:endParaRPr lang="en-US" altLang="en-US" sz="1200" b="1" dirty="0"/>
          </a:p>
          <a:p>
            <a:pPr eaLnBrk="1" fontAlgn="t" hangingPunct="1"/>
            <a:endParaRPr lang="en-IN" altLang="en-US" sz="1200" b="1" dirty="0">
              <a:hlinkClick r:id="rId12" action="ppaction://hlinksldjump"/>
            </a:endParaRPr>
          </a:p>
          <a:p>
            <a:pPr eaLnBrk="1" hangingPunct="1">
              <a:buFont typeface="Wingdings" panose="05000000000000000000" pitchFamily="2" charset="2"/>
              <a:buChar char="Ø"/>
            </a:pPr>
            <a:r>
              <a:rPr lang="en-IN" altLang="en-US" sz="1200" b="1" dirty="0">
                <a:hlinkClick r:id="rId12" action="ppaction://hlinksldjump"/>
              </a:rPr>
              <a:t>National Awards</a:t>
            </a:r>
            <a:endParaRPr lang="en-IN" altLang="en-US" sz="1200" b="1" dirty="0"/>
          </a:p>
        </p:txBody>
      </p:sp>
      <p:sp>
        <p:nvSpPr>
          <p:cNvPr id="31758" name="TextBox 2"/>
          <p:cNvSpPr txBox="1">
            <a:spLocks noChangeArrowheads="1"/>
          </p:cNvSpPr>
          <p:nvPr/>
        </p:nvSpPr>
        <p:spPr bwMode="auto">
          <a:xfrm>
            <a:off x="6934200" y="874216"/>
            <a:ext cx="2133600"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buFont typeface="Arial" panose="020B0604020202020204" pitchFamily="34" charset="0"/>
              <a:buChar char="•"/>
            </a:pPr>
            <a:r>
              <a:rPr lang="en-US" altLang="en-US" sz="1200" dirty="0"/>
              <a:t>UN Committee on CEDAW held in Geneva, Switzerland from 29</a:t>
            </a:r>
            <a:r>
              <a:rPr lang="en-US" altLang="en-US" sz="1200" baseline="30000" dirty="0"/>
              <a:t>th</a:t>
            </a:r>
            <a:r>
              <a:rPr lang="en-US" altLang="en-US" sz="1200" dirty="0"/>
              <a:t> June, 2014 to 2</a:t>
            </a:r>
            <a:r>
              <a:rPr lang="en-US" altLang="en-US" sz="1200" baseline="30000" dirty="0"/>
              <a:t>nd</a:t>
            </a:r>
            <a:r>
              <a:rPr lang="en-US" altLang="en-US" sz="1200" dirty="0"/>
              <a:t> July, 2014.</a:t>
            </a:r>
          </a:p>
          <a:p>
            <a:pPr algn="just" eaLnBrk="1" hangingPunct="1">
              <a:buFont typeface="Arial" panose="020B0604020202020204" pitchFamily="34" charset="0"/>
              <a:buChar char="•"/>
            </a:pPr>
            <a:r>
              <a:rPr lang="en-US" altLang="en-US" sz="1200" dirty="0"/>
              <a:t>CODEX Shadow Committee Meeting held in Geneva, Switzerland from 14-18 July, 2014.</a:t>
            </a:r>
          </a:p>
          <a:p>
            <a:pPr algn="just" eaLnBrk="1" hangingPunct="1">
              <a:buFont typeface="Arial" panose="020B0604020202020204" pitchFamily="34" charset="0"/>
              <a:buChar char="•"/>
            </a:pPr>
            <a:r>
              <a:rPr lang="en-US" altLang="en-US" sz="1200" dirty="0"/>
              <a:t>5</a:t>
            </a:r>
            <a:r>
              <a:rPr lang="en-US" altLang="en-US" sz="1200" baseline="30000" dirty="0"/>
              <a:t>th</a:t>
            </a:r>
            <a:r>
              <a:rPr lang="en-US" altLang="en-US" sz="1200" dirty="0"/>
              <a:t> Governing Board Meeting of the South Asia Initiative to End Violence Against Children (SAIEVAC) held in Dhaka, Bangladesh from 19-21 August, 2014.</a:t>
            </a:r>
          </a:p>
          <a:p>
            <a:pPr algn="just" eaLnBrk="1" hangingPunct="1">
              <a:buFont typeface="Arial" panose="020B0604020202020204" pitchFamily="34" charset="0"/>
              <a:buChar char="•"/>
            </a:pPr>
            <a:r>
              <a:rPr lang="en-US" altLang="en-US" sz="1200" dirty="0"/>
              <a:t>18</a:t>
            </a:r>
            <a:r>
              <a:rPr lang="en-US" altLang="en-US" sz="1200" baseline="30000" dirty="0"/>
              <a:t>th</a:t>
            </a:r>
            <a:r>
              <a:rPr lang="en-US" altLang="en-US" sz="1200" dirty="0"/>
              <a:t> SAARC Summit and its preceding meetings for discussion of matters relating to constitute a Gender Policy Advocacy Group (SAARC-GPAG) held in Kathmandu, Nepal on 25</a:t>
            </a:r>
            <a:r>
              <a:rPr lang="en-US" altLang="en-US" sz="1200" baseline="30000" dirty="0"/>
              <a:t>th</a:t>
            </a:r>
            <a:r>
              <a:rPr lang="en-US" altLang="en-US" sz="1200" dirty="0"/>
              <a:t> November, 2014.</a:t>
            </a:r>
          </a:p>
        </p:txBody>
      </p:sp>
    </p:spTree>
  </p:cSld>
  <p:clrMapOvr>
    <a:masterClrMapping/>
  </p:clrMapOvr>
  <p:transition spd="slow">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2771" name="Group 76"/>
          <p:cNvGrpSpPr>
            <a:grpSpLocks/>
          </p:cNvGrpSpPr>
          <p:nvPr/>
        </p:nvGrpSpPr>
        <p:grpSpPr bwMode="auto">
          <a:xfrm>
            <a:off x="685800" y="0"/>
            <a:ext cx="1570038" cy="6858000"/>
            <a:chOff x="1143" y="360"/>
            <a:chExt cx="2377" cy="15120"/>
          </a:xfrm>
        </p:grpSpPr>
        <p:sp>
          <p:nvSpPr>
            <p:cNvPr id="32788"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89"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90"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92"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1524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IN" sz="2000" b="1" dirty="0">
                <a:solidFill>
                  <a:schemeClr val="bg1"/>
                </a:solidFill>
                <a:latin typeface="+mn-lt"/>
              </a:rPr>
              <a:t>BETI BACHAO BETI PADHAO(BBBP)</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2773" name="Freeform 3"/>
          <p:cNvSpPr>
            <a:spLocks/>
          </p:cNvSpPr>
          <p:nvPr/>
        </p:nvSpPr>
        <p:spPr bwMode="auto">
          <a:xfrm>
            <a:off x="0" y="3810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2774"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2776"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2777"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8"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9"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80"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endParaRPr lang="en-US" altLang="en-US" sz="800">
              <a:solidFill>
                <a:schemeClr val="bg1"/>
              </a:solidFill>
              <a:latin typeface="Arial" panose="020B0604020202020204" pitchFamily="34" charset="0"/>
              <a:cs typeface="Arial" panose="020B0604020202020204" pitchFamily="34" charset="0"/>
            </a:endParaRPr>
          </a:p>
        </p:txBody>
      </p:sp>
      <p:sp>
        <p:nvSpPr>
          <p:cNvPr id="32781"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2782" name="Text Box 4"/>
          <p:cNvSpPr txBox="1">
            <a:spLocks noChangeArrowheads="1"/>
          </p:cNvSpPr>
          <p:nvPr/>
        </p:nvSpPr>
        <p:spPr bwMode="auto">
          <a:xfrm>
            <a:off x="2008188" y="1219200"/>
            <a:ext cx="4621212" cy="2239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The Government of India has introduced </a:t>
            </a:r>
            <a:r>
              <a:rPr lang="en-US" altLang="en-US" sz="1200" dirty="0" err="1"/>
              <a:t>Beti</a:t>
            </a:r>
            <a:r>
              <a:rPr lang="en-US" altLang="en-US" sz="1200" dirty="0"/>
              <a:t> </a:t>
            </a:r>
            <a:r>
              <a:rPr lang="en-US" altLang="en-US" sz="1200" dirty="0" err="1"/>
              <a:t>Bachao</a:t>
            </a:r>
            <a:r>
              <a:rPr lang="en-US" altLang="en-US" sz="1200" dirty="0"/>
              <a:t> </a:t>
            </a:r>
            <a:r>
              <a:rPr lang="en-US" altLang="en-US" sz="1200" dirty="0" err="1"/>
              <a:t>Beti</a:t>
            </a:r>
            <a:r>
              <a:rPr lang="en-US" altLang="en-US" sz="1200" dirty="0"/>
              <a:t> </a:t>
            </a:r>
            <a:r>
              <a:rPr lang="en-US" altLang="en-US" sz="1200" dirty="0" err="1"/>
              <a:t>Padao</a:t>
            </a:r>
            <a:r>
              <a:rPr lang="en-US" altLang="en-US" sz="1200" dirty="0"/>
              <a:t> (BBBP) scheme for survival, protection and education of girl child. It aims to address the issue of declining child sex ratio through a mass campaign across the country. The scheme is a joint initiative of Ministry of Women and Child Development, Ministry of Health and Family Welfare and Ministry of Human Resource Development. </a:t>
            </a:r>
            <a:endParaRPr lang="en-IN" altLang="en-US" sz="1200" dirty="0"/>
          </a:p>
          <a:p>
            <a:pPr algn="just"/>
            <a:r>
              <a:rPr lang="en-US" altLang="en-US" sz="1200" dirty="0"/>
              <a:t> </a:t>
            </a:r>
            <a:endParaRPr lang="en-IN" altLang="en-US" sz="1200" dirty="0"/>
          </a:p>
          <a:p>
            <a:pPr algn="just"/>
            <a:r>
              <a:rPr lang="en-US" altLang="en-US" sz="1200" dirty="0"/>
              <a:t>The logo for the BBBP scheme was finalized through an All India Competition. Finally the logo prepared by a young student </a:t>
            </a:r>
            <a:r>
              <a:rPr lang="en-US" altLang="en-US" sz="1200" dirty="0" err="1"/>
              <a:t>Shri</a:t>
            </a:r>
            <a:r>
              <a:rPr lang="en-US" altLang="en-US" sz="1200" dirty="0"/>
              <a:t> A.G. </a:t>
            </a:r>
            <a:r>
              <a:rPr lang="en-US" altLang="en-US" sz="1200" dirty="0" err="1"/>
              <a:t>Raghavendra</a:t>
            </a:r>
            <a:r>
              <a:rPr lang="en-US" altLang="en-US" sz="1200" dirty="0"/>
              <a:t> from Hyderabad was selected and the same was unveiled by Minister, WCD on 17</a:t>
            </a:r>
            <a:r>
              <a:rPr lang="en-US" altLang="en-US" sz="1200" baseline="30000" dirty="0"/>
              <a:t>th</a:t>
            </a:r>
            <a:r>
              <a:rPr lang="en-US" altLang="en-US" sz="1200" dirty="0"/>
              <a:t> Sept. 2014.</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pic>
        <p:nvPicPr>
          <p:cNvPr id="32783" name="Picture 21" descr="The Union Minister for Women and Child Development, Smt. Maneka Sanjay Gandhi releasing a logo “Beti Bachao Beti Padhao”, at a press conference, in New Delhi on September 17, 201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172200" y="3276600"/>
            <a:ext cx="2971800" cy="198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84" name="Rectangle 22"/>
          <p:cNvSpPr>
            <a:spLocks noChangeArrowheads="1"/>
          </p:cNvSpPr>
          <p:nvPr/>
        </p:nvSpPr>
        <p:spPr bwMode="auto">
          <a:xfrm>
            <a:off x="1905000" y="3938543"/>
            <a:ext cx="4267200"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100" i="1" dirty="0" err="1">
                <a:solidFill>
                  <a:srgbClr val="FF6600"/>
                </a:solidFill>
                <a:cs typeface="Times New Roman" panose="02020603050405020304" pitchFamily="18" charset="0"/>
              </a:rPr>
              <a:t>Hon’ble</a:t>
            </a:r>
            <a:r>
              <a:rPr lang="en-US" altLang="en-US" sz="1100" i="1" dirty="0">
                <a:solidFill>
                  <a:srgbClr val="FF6600"/>
                </a:solidFill>
                <a:cs typeface="Times New Roman" panose="02020603050405020304" pitchFamily="18" charset="0"/>
              </a:rPr>
              <a:t> Union Minister for Women and Child Development, Smt. </a:t>
            </a:r>
            <a:r>
              <a:rPr lang="en-US" altLang="en-US" sz="1100" i="1" dirty="0" err="1">
                <a:solidFill>
                  <a:srgbClr val="FF6600"/>
                </a:solidFill>
                <a:cs typeface="Times New Roman" panose="02020603050405020304" pitchFamily="18" charset="0"/>
              </a:rPr>
              <a:t>Maneka</a:t>
            </a:r>
            <a:r>
              <a:rPr lang="en-US" altLang="en-US" sz="1100" i="1" dirty="0">
                <a:solidFill>
                  <a:srgbClr val="FF6600"/>
                </a:solidFill>
                <a:cs typeface="Times New Roman" panose="02020603050405020304" pitchFamily="18" charset="0"/>
              </a:rPr>
              <a:t> Sanjay Gandhi releasing a logo “</a:t>
            </a:r>
            <a:r>
              <a:rPr lang="en-US" altLang="en-US" sz="1100" i="1" dirty="0" err="1">
                <a:solidFill>
                  <a:srgbClr val="FF6600"/>
                </a:solidFill>
                <a:cs typeface="Times New Roman" panose="02020603050405020304" pitchFamily="18" charset="0"/>
              </a:rPr>
              <a:t>Beti</a:t>
            </a:r>
            <a:r>
              <a:rPr lang="en-US" altLang="en-US" sz="1100" i="1" dirty="0">
                <a:solidFill>
                  <a:srgbClr val="FF6600"/>
                </a:solidFill>
                <a:cs typeface="Times New Roman" panose="02020603050405020304" pitchFamily="18" charset="0"/>
              </a:rPr>
              <a:t> </a:t>
            </a:r>
            <a:r>
              <a:rPr lang="en-US" altLang="en-US" sz="1100" i="1" dirty="0" err="1">
                <a:solidFill>
                  <a:srgbClr val="FF6600"/>
                </a:solidFill>
                <a:cs typeface="Times New Roman" panose="02020603050405020304" pitchFamily="18" charset="0"/>
              </a:rPr>
              <a:t>Bachao</a:t>
            </a:r>
            <a:r>
              <a:rPr lang="en-US" altLang="en-US" sz="1100" i="1" dirty="0">
                <a:solidFill>
                  <a:srgbClr val="FF6600"/>
                </a:solidFill>
                <a:cs typeface="Times New Roman" panose="02020603050405020304" pitchFamily="18" charset="0"/>
              </a:rPr>
              <a:t> </a:t>
            </a:r>
            <a:r>
              <a:rPr lang="en-US" altLang="en-US" sz="1100" i="1" dirty="0" err="1">
                <a:solidFill>
                  <a:srgbClr val="FF6600"/>
                </a:solidFill>
                <a:cs typeface="Times New Roman" panose="02020603050405020304" pitchFamily="18" charset="0"/>
              </a:rPr>
              <a:t>Beti</a:t>
            </a:r>
            <a:r>
              <a:rPr lang="en-US" altLang="en-US" sz="1100" i="1" dirty="0">
                <a:solidFill>
                  <a:srgbClr val="FF6600"/>
                </a:solidFill>
                <a:cs typeface="Times New Roman" panose="02020603050405020304" pitchFamily="18" charset="0"/>
              </a:rPr>
              <a:t> </a:t>
            </a:r>
            <a:r>
              <a:rPr lang="en-US" altLang="en-US" sz="1100" i="1" dirty="0" err="1">
                <a:solidFill>
                  <a:srgbClr val="FF6600"/>
                </a:solidFill>
                <a:cs typeface="Times New Roman" panose="02020603050405020304" pitchFamily="18" charset="0"/>
              </a:rPr>
              <a:t>Padhao</a:t>
            </a:r>
            <a:r>
              <a:rPr lang="en-US" altLang="en-US" sz="1100" i="1" dirty="0">
                <a:solidFill>
                  <a:srgbClr val="FF6600"/>
                </a:solidFill>
                <a:cs typeface="Times New Roman" panose="02020603050405020304" pitchFamily="18" charset="0"/>
              </a:rPr>
              <a:t>”, at a press conference, in New Delhi on September 17, 2014</a:t>
            </a:r>
            <a:endParaRPr lang="en-US" altLang="en-US" sz="1100" i="1" dirty="0">
              <a:solidFill>
                <a:srgbClr val="FF6600"/>
              </a:solidFill>
            </a:endParaRPr>
          </a:p>
        </p:txBody>
      </p:sp>
      <p:pic>
        <p:nvPicPr>
          <p:cNvPr id="32785" name="Picture 23" descr="The Union Minister for Women and Child Development, Smt. Maneka Sanjay Gandhi felicitating Shri Raghavendra from Hyderabad, award winner of Logo Design Competition of  “Beti Bachao Beti Padhao” campaign, at a press conference, in New Delhi on September 17, 2014."/>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172200" y="5181600"/>
            <a:ext cx="29718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91" name="Rectangle 23"/>
          <p:cNvSpPr>
            <a:spLocks noChangeArrowheads="1"/>
          </p:cNvSpPr>
          <p:nvPr/>
        </p:nvSpPr>
        <p:spPr bwMode="auto">
          <a:xfrm>
            <a:off x="228600" y="5954713"/>
            <a:ext cx="5867400" cy="576262"/>
          </a:xfrm>
          <a:prstGeom prst="rect">
            <a:avLst/>
          </a:prstGeom>
          <a:noFill/>
          <a:ln w="9525">
            <a:noFill/>
            <a:miter lim="800000"/>
            <a:headEnd/>
            <a:tailEnd/>
          </a:ln>
          <a:effectLst/>
        </p:spPr>
        <p:txBody>
          <a:bodyPr anchor="ctr">
            <a:spAutoFit/>
          </a:bodyPr>
          <a:lstStyle/>
          <a:p>
            <a:pPr algn="just">
              <a:defRPr/>
            </a:pPr>
            <a:r>
              <a:rPr lang="en-US" sz="1050" i="1" dirty="0">
                <a:solidFill>
                  <a:schemeClr val="bg1"/>
                </a:solidFill>
                <a:ea typeface="Times New Roman" pitchFamily="18" charset="0"/>
              </a:rPr>
              <a:t>The Union Minister for Women and Child Development, Smt. </a:t>
            </a:r>
            <a:r>
              <a:rPr lang="en-US" sz="1050" i="1" dirty="0" err="1">
                <a:solidFill>
                  <a:schemeClr val="bg1"/>
                </a:solidFill>
                <a:ea typeface="Times New Roman" pitchFamily="18" charset="0"/>
              </a:rPr>
              <a:t>Maneka</a:t>
            </a:r>
            <a:r>
              <a:rPr lang="en-US" sz="1050" i="1" dirty="0">
                <a:solidFill>
                  <a:schemeClr val="bg1"/>
                </a:solidFill>
                <a:ea typeface="Times New Roman" pitchFamily="18" charset="0"/>
              </a:rPr>
              <a:t> Sanjay Gandhi felicitating </a:t>
            </a:r>
            <a:r>
              <a:rPr lang="en-US" sz="1050" i="1" dirty="0" err="1">
                <a:solidFill>
                  <a:schemeClr val="bg1"/>
                </a:solidFill>
                <a:ea typeface="Times New Roman" pitchFamily="18" charset="0"/>
              </a:rPr>
              <a:t>Shri</a:t>
            </a:r>
            <a:r>
              <a:rPr lang="en-US" sz="1050" i="1" dirty="0">
                <a:solidFill>
                  <a:schemeClr val="bg1"/>
                </a:solidFill>
                <a:ea typeface="Times New Roman" pitchFamily="18" charset="0"/>
              </a:rPr>
              <a:t> </a:t>
            </a:r>
            <a:r>
              <a:rPr lang="en-US" sz="1050" i="1" dirty="0" err="1">
                <a:solidFill>
                  <a:schemeClr val="bg1"/>
                </a:solidFill>
                <a:ea typeface="Times New Roman" pitchFamily="18" charset="0"/>
              </a:rPr>
              <a:t>Raghavendra</a:t>
            </a:r>
            <a:r>
              <a:rPr lang="en-US" sz="1050" i="1" dirty="0">
                <a:solidFill>
                  <a:schemeClr val="bg1"/>
                </a:solidFill>
                <a:ea typeface="Times New Roman" pitchFamily="18" charset="0"/>
              </a:rPr>
              <a:t> from Hyderabad, award winner of Logo Design Competition of “Beti </a:t>
            </a:r>
            <a:r>
              <a:rPr lang="en-US" sz="1050" i="1" dirty="0" err="1">
                <a:solidFill>
                  <a:schemeClr val="bg1"/>
                </a:solidFill>
                <a:ea typeface="Times New Roman" pitchFamily="18" charset="0"/>
              </a:rPr>
              <a:t>Bachao</a:t>
            </a:r>
            <a:r>
              <a:rPr lang="en-US" sz="1050" i="1" dirty="0">
                <a:solidFill>
                  <a:schemeClr val="bg1"/>
                </a:solidFill>
                <a:ea typeface="Times New Roman" pitchFamily="18" charset="0"/>
              </a:rPr>
              <a:t> Beti </a:t>
            </a:r>
            <a:r>
              <a:rPr lang="en-US" sz="1050" i="1" dirty="0" err="1">
                <a:solidFill>
                  <a:schemeClr val="bg1"/>
                </a:solidFill>
                <a:ea typeface="Times New Roman" pitchFamily="18" charset="0"/>
              </a:rPr>
              <a:t>Padhao</a:t>
            </a:r>
            <a:r>
              <a:rPr lang="en-US" sz="1050" i="1" dirty="0">
                <a:solidFill>
                  <a:schemeClr val="bg1"/>
                </a:solidFill>
                <a:ea typeface="Times New Roman" pitchFamily="18" charset="0"/>
              </a:rPr>
              <a:t>” campaign, at a press conference, in New Delhi on September 17, 2014</a:t>
            </a:r>
            <a:r>
              <a:rPr lang="en-US" sz="1050" i="1" dirty="0">
                <a:solidFill>
                  <a:srgbClr val="000000"/>
                </a:solidFill>
                <a:ea typeface="Times New Roman" pitchFamily="18" charset="0"/>
              </a:rPr>
              <a:t>.</a:t>
            </a:r>
            <a:endParaRPr lang="en-US" sz="2000" i="1" dirty="0"/>
          </a:p>
        </p:txBody>
      </p:sp>
      <p:sp>
        <p:nvSpPr>
          <p:cNvPr id="32787" name="Text Box 7"/>
          <p:cNvSpPr txBox="1">
            <a:spLocks noChangeArrowheads="1"/>
          </p:cNvSpPr>
          <p:nvPr/>
        </p:nvSpPr>
        <p:spPr bwMode="auto">
          <a:xfrm>
            <a:off x="0" y="1447800"/>
            <a:ext cx="1676400"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8" action="ppaction://hlinksldjump"/>
              </a:rPr>
              <a:t>International Participation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9" action="ppaction://hlinksldjump"/>
              </a:rPr>
              <a:t>Toilets in Anganwadi </a:t>
            </a:r>
            <a:r>
              <a:rPr lang="en-US" altLang="en-US" sz="1200" b="1" dirty="0" err="1">
                <a:hlinkClick r:id="rId9" action="ppaction://hlinksldjump"/>
              </a:rPr>
              <a:t>Centres</a:t>
            </a:r>
            <a:r>
              <a:rPr lang="en-US" altLang="en-US" sz="1200" b="1" dirty="0">
                <a:hlinkClick r:id="rId9"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2"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3"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4" action="ppaction://hlinksldjump"/>
              </a:rPr>
              <a:t>Bal </a:t>
            </a:r>
            <a:r>
              <a:rPr lang="en-US" altLang="en-US" sz="1200" b="1" dirty="0" err="1">
                <a:hlinkClick r:id="rId14" action="ppaction://hlinksldjump"/>
              </a:rPr>
              <a:t>Swachh</a:t>
            </a:r>
            <a:r>
              <a:rPr lang="en-US" altLang="en-US" sz="1200" b="1" dirty="0">
                <a:hlinkClick r:id="rId14" action="ppaction://hlinksldjump"/>
              </a:rPr>
              <a:t> </a:t>
            </a:r>
            <a:r>
              <a:rPr lang="en-US" altLang="en-US" sz="1200" b="1" dirty="0" err="1">
                <a:hlinkClick r:id="rId14"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5" action="ppaction://hlinksldjump"/>
              </a:rPr>
              <a:t>Exhibition on ‘Women of India’ at </a:t>
            </a:r>
            <a:r>
              <a:rPr lang="en-US" altLang="en-US" sz="1200" b="1" dirty="0" err="1">
                <a:hlinkClick r:id="rId15" action="ppaction://hlinksldjump"/>
              </a:rPr>
              <a:t>Dilli</a:t>
            </a:r>
            <a:r>
              <a:rPr lang="en-US" altLang="en-US" sz="1200" b="1" dirty="0">
                <a:hlinkClick r:id="rId15" action="ppaction://hlinksldjump"/>
              </a:rPr>
              <a:t> </a:t>
            </a:r>
            <a:r>
              <a:rPr lang="en-US" altLang="en-US" sz="1200" b="1" dirty="0" err="1">
                <a:hlinkClick r:id="rId15" action="ppaction://hlinksldjump"/>
              </a:rPr>
              <a:t>Haat</a:t>
            </a:r>
            <a:r>
              <a:rPr lang="en-US" altLang="en-US" sz="1200" b="1" dirty="0">
                <a:hlinkClick r:id="rId15" action="ppaction://hlinksldjump"/>
              </a:rPr>
              <a:t>, INA, New Delhi</a:t>
            </a:r>
            <a:endParaRPr lang="en-US" altLang="en-US" sz="1200" b="1" dirty="0"/>
          </a:p>
          <a:p>
            <a:pPr eaLnBrk="1" fontAlgn="t" hangingPunct="1"/>
            <a:endParaRPr lang="en-IN" altLang="en-US" sz="1200" b="1" dirty="0">
              <a:hlinkClick r:id="rId16" action="ppaction://hlinksldjump"/>
            </a:endParaRPr>
          </a:p>
          <a:p>
            <a:pPr eaLnBrk="1" hangingPunct="1">
              <a:buFont typeface="Wingdings" panose="05000000000000000000" pitchFamily="2" charset="2"/>
              <a:buChar char="Ø"/>
            </a:pPr>
            <a:r>
              <a:rPr lang="en-IN" altLang="en-US" sz="1200" b="1" dirty="0">
                <a:hlinkClick r:id="rId16"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3795" name="Group 76"/>
          <p:cNvGrpSpPr>
            <a:grpSpLocks/>
          </p:cNvGrpSpPr>
          <p:nvPr/>
        </p:nvGrpSpPr>
        <p:grpSpPr bwMode="auto">
          <a:xfrm>
            <a:off x="685800" y="0"/>
            <a:ext cx="1570038" cy="6858000"/>
            <a:chOff x="1143" y="360"/>
            <a:chExt cx="2377" cy="15120"/>
          </a:xfrm>
        </p:grpSpPr>
        <p:sp>
          <p:nvSpPr>
            <p:cNvPr id="33809"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810"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811"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812"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813"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1524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IN" sz="2000" b="1" dirty="0">
                <a:solidFill>
                  <a:schemeClr val="bg1"/>
                </a:solidFill>
                <a:latin typeface="+mn-lt"/>
              </a:rPr>
              <a:t>Toilets in </a:t>
            </a:r>
            <a:r>
              <a:rPr lang="en-IN" sz="2000" b="1" dirty="0" err="1">
                <a:solidFill>
                  <a:schemeClr val="bg1"/>
                </a:solidFill>
                <a:latin typeface="+mn-lt"/>
              </a:rPr>
              <a:t>Anganwadi</a:t>
            </a:r>
            <a:r>
              <a:rPr lang="en-IN" sz="2000" b="1" dirty="0">
                <a:solidFill>
                  <a:schemeClr val="bg1"/>
                </a:solidFill>
                <a:latin typeface="+mn-lt"/>
              </a:rPr>
              <a:t> Centres</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3797" name="Freeform 3"/>
          <p:cNvSpPr>
            <a:spLocks/>
          </p:cNvSpPr>
          <p:nvPr/>
        </p:nvSpPr>
        <p:spPr bwMode="auto">
          <a:xfrm>
            <a:off x="0" y="3810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799"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3801"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3802"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803"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804"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805"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33806"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3807" name="Text Box 4"/>
          <p:cNvSpPr txBox="1">
            <a:spLocks noChangeArrowheads="1"/>
          </p:cNvSpPr>
          <p:nvPr/>
        </p:nvSpPr>
        <p:spPr bwMode="auto">
          <a:xfrm>
            <a:off x="1955800" y="2027238"/>
            <a:ext cx="4621213"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Construction of Anganwadi </a:t>
            </a:r>
            <a:r>
              <a:rPr lang="en-US" altLang="en-US" sz="1200" dirty="0" err="1"/>
              <a:t>Centres</a:t>
            </a:r>
            <a:r>
              <a:rPr lang="en-US" altLang="en-US" sz="1200" dirty="0"/>
              <a:t> with toilets has become a </a:t>
            </a:r>
            <a:r>
              <a:rPr lang="en-US" altLang="en-US" sz="1200" dirty="0" err="1"/>
              <a:t>programme</a:t>
            </a:r>
            <a:r>
              <a:rPr lang="en-US" altLang="en-US" sz="1200" dirty="0"/>
              <a:t> component of ICDS recently. Under the strengthened and restructured ICDS, construction of 2 </a:t>
            </a:r>
            <a:r>
              <a:rPr lang="en-US" altLang="en-US" sz="1200" dirty="0" err="1"/>
              <a:t>lakh</a:t>
            </a:r>
            <a:r>
              <a:rPr lang="en-US" altLang="en-US" sz="1200" dirty="0"/>
              <a:t> AWC buildings has been approved and construction of toilets is an integral part of the AWC buildings to be constructed. Further </a:t>
            </a:r>
            <a:r>
              <a:rPr lang="en-US" altLang="en-US" sz="1200" dirty="0" err="1"/>
              <a:t>upgradation</a:t>
            </a:r>
            <a:r>
              <a:rPr lang="en-US" altLang="en-US" sz="1200" dirty="0"/>
              <a:t> of 2 </a:t>
            </a:r>
            <a:r>
              <a:rPr lang="en-US" altLang="en-US" sz="1200" dirty="0" err="1"/>
              <a:t>lakh</a:t>
            </a:r>
            <a:r>
              <a:rPr lang="en-US" altLang="en-US" sz="1200" dirty="0"/>
              <a:t> AWC buildings would also have at least one toilet, where toilets are not available.</a:t>
            </a:r>
            <a:endParaRPr lang="en-IN"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33808" name="Text Box 7"/>
          <p:cNvSpPr txBox="1">
            <a:spLocks noChangeArrowheads="1"/>
          </p:cNvSpPr>
          <p:nvPr/>
        </p:nvSpPr>
        <p:spPr bwMode="auto">
          <a:xfrm>
            <a:off x="0" y="14478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a:hlinkClick r:id="rId6" action="ppaction://hlinksldjump"/>
              </a:rPr>
              <a:t>International Participation </a:t>
            </a:r>
            <a:endParaRPr lang="en-US" altLang="en-US" sz="1200" b="1"/>
          </a:p>
          <a:p>
            <a:pPr eaLnBrk="1" fontAlgn="t" hangingPunct="1"/>
            <a:endParaRPr lang="en-IN" altLang="en-US" sz="1200" b="1"/>
          </a:p>
          <a:p>
            <a:pPr eaLnBrk="1" hangingPunct="1">
              <a:buFont typeface="Wingdings" panose="05000000000000000000" pitchFamily="2" charset="2"/>
              <a:buChar char="Ø"/>
            </a:pPr>
            <a:r>
              <a:rPr lang="en-US" altLang="en-US" sz="1200" b="1">
                <a:hlinkClick r:id="rId7" action="ppaction://hlinksldjump"/>
              </a:rPr>
              <a:t>Beti Bachao Beti Padao (BBBP)</a:t>
            </a:r>
            <a:endParaRPr lang="en-US" altLang="en-US" sz="1200" b="1"/>
          </a:p>
          <a:p>
            <a:pPr eaLnBrk="1" hangingPunct="1"/>
            <a:endParaRPr lang="en-IN" altLang="en-US" sz="1200" b="1"/>
          </a:p>
          <a:p>
            <a:pPr eaLnBrk="1" hangingPunct="1">
              <a:buFont typeface="Wingdings" panose="05000000000000000000" pitchFamily="2" charset="2"/>
              <a:buChar char="Ø"/>
            </a:pPr>
            <a:r>
              <a:rPr lang="en-US" altLang="en-US" sz="1200" b="1">
                <a:hlinkClick r:id="rId8" action="ppaction://hlinksldjump"/>
              </a:rPr>
              <a:t>Malnutrition</a:t>
            </a:r>
            <a:endParaRPr lang="en-US" altLang="en-US" sz="1200" b="1"/>
          </a:p>
          <a:p>
            <a:pPr eaLnBrk="1" hangingPunct="1"/>
            <a:endParaRPr lang="en-IN" altLang="en-US" sz="1200" b="1"/>
          </a:p>
          <a:p>
            <a:pPr eaLnBrk="1" hangingPunct="1">
              <a:buFont typeface="Wingdings" panose="05000000000000000000" pitchFamily="2" charset="2"/>
              <a:buChar char="Ø"/>
            </a:pPr>
            <a:r>
              <a:rPr lang="en-US" altLang="en-US" sz="1200" b="1">
                <a:hlinkClick r:id="rId9" action="ppaction://hlinksldjump"/>
              </a:rPr>
              <a:t>Juvenile Justice (Care and Protection of Children) Bill, 2014 </a:t>
            </a:r>
            <a:endParaRPr lang="en-US" altLang="en-US" sz="1200" b="1"/>
          </a:p>
          <a:p>
            <a:pPr eaLnBrk="1" hangingPunct="1"/>
            <a:endParaRPr lang="en-IN" altLang="en-US" sz="1200" b="1"/>
          </a:p>
          <a:p>
            <a:pPr eaLnBrk="1" hangingPunct="1">
              <a:buFont typeface="Wingdings" panose="05000000000000000000" pitchFamily="2" charset="2"/>
              <a:buChar char="Ø"/>
            </a:pPr>
            <a:r>
              <a:rPr lang="en-US" altLang="en-US" sz="1200" b="1">
                <a:hlinkClick r:id="rId10" action="ppaction://hlinksldjump"/>
              </a:rPr>
              <a:t>Child Line (1098) </a:t>
            </a:r>
            <a:endParaRPr lang="en-US" altLang="en-US" sz="1200" b="1"/>
          </a:p>
          <a:p>
            <a:pPr eaLnBrk="1" hangingPunct="1"/>
            <a:endParaRPr lang="en-IN" altLang="en-US" sz="1200" b="1"/>
          </a:p>
          <a:p>
            <a:pPr eaLnBrk="1" hangingPunct="1">
              <a:buFont typeface="Wingdings" panose="05000000000000000000" pitchFamily="2" charset="2"/>
              <a:buChar char="Ø"/>
            </a:pPr>
            <a:r>
              <a:rPr lang="en-IN" altLang="en-US" sz="1200" b="1">
                <a:hlinkClick r:id="rId11" action="ppaction://hlinksldjump"/>
              </a:rPr>
              <a:t>Adoption</a:t>
            </a:r>
            <a:endParaRPr lang="en-IN" altLang="en-US" sz="1200" b="1"/>
          </a:p>
          <a:p>
            <a:pPr eaLnBrk="1" hangingPunct="1"/>
            <a:endParaRPr lang="en-IN" altLang="en-US" sz="1200"/>
          </a:p>
          <a:p>
            <a:pPr eaLnBrk="1" hangingPunct="1">
              <a:buFont typeface="Wingdings" panose="05000000000000000000" pitchFamily="2" charset="2"/>
              <a:buChar char="Ø"/>
            </a:pPr>
            <a:r>
              <a:rPr lang="en-US" altLang="en-US" sz="1200" b="1">
                <a:hlinkClick r:id="rId12" action="ppaction://hlinksldjump"/>
              </a:rPr>
              <a:t>Bal Swachh Diwas</a:t>
            </a:r>
            <a:endParaRPr lang="en-US" altLang="en-US" sz="1200" b="1"/>
          </a:p>
          <a:p>
            <a:pPr eaLnBrk="1" hangingPunct="1"/>
            <a:endParaRPr lang="en-IN" altLang="en-US" sz="1200" b="1"/>
          </a:p>
          <a:p>
            <a:pPr eaLnBrk="1" fontAlgn="t" hangingPunct="1">
              <a:buFont typeface="Wingdings" panose="05000000000000000000" pitchFamily="2" charset="2"/>
              <a:buChar char="Ø"/>
            </a:pPr>
            <a:r>
              <a:rPr lang="en-US" altLang="en-US" sz="1200" b="1">
                <a:hlinkClick r:id="rId13" action="ppaction://hlinksldjump"/>
              </a:rPr>
              <a:t>Exhibition on ‘Women of India’ at Dilli Haat, INA, New Delhi</a:t>
            </a:r>
            <a:endParaRPr lang="en-US" altLang="en-US" sz="1200" b="1"/>
          </a:p>
          <a:p>
            <a:pPr eaLnBrk="1" fontAlgn="t" hangingPunct="1"/>
            <a:endParaRPr lang="en-IN" altLang="en-US" sz="1200" b="1">
              <a:hlinkClick r:id="rId14" action="ppaction://hlinksldjump"/>
            </a:endParaRPr>
          </a:p>
          <a:p>
            <a:pPr eaLnBrk="1" hangingPunct="1">
              <a:buFont typeface="Wingdings" panose="05000000000000000000" pitchFamily="2" charset="2"/>
              <a:buChar char="Ø"/>
            </a:pPr>
            <a:r>
              <a:rPr lang="en-IN" altLang="en-US" sz="1200" b="1">
                <a:hlinkClick r:id="rId14" action="ppaction://hlinksldjump"/>
              </a:rPr>
              <a:t>National Awards</a:t>
            </a:r>
            <a:endParaRPr lang="en-IN" altLang="en-US" sz="1200" b="1"/>
          </a:p>
        </p:txBody>
      </p:sp>
    </p:spTree>
  </p:cSld>
  <p:clrMapOvr>
    <a:masterClrMapping/>
  </p:clrMapOvr>
  <p:transition spd="slow">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819" name="Group 76"/>
          <p:cNvGrpSpPr>
            <a:grpSpLocks/>
          </p:cNvGrpSpPr>
          <p:nvPr/>
        </p:nvGrpSpPr>
        <p:grpSpPr bwMode="auto">
          <a:xfrm>
            <a:off x="685800" y="0"/>
            <a:ext cx="1570038" cy="6858000"/>
            <a:chOff x="1143" y="360"/>
            <a:chExt cx="2377" cy="15120"/>
          </a:xfrm>
        </p:grpSpPr>
        <p:sp>
          <p:nvSpPr>
            <p:cNvPr id="34833"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834"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835"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836"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837"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2286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MALNUTRITION</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4821" name="Freeform 3"/>
          <p:cNvSpPr>
            <a:spLocks/>
          </p:cNvSpPr>
          <p:nvPr/>
        </p:nvSpPr>
        <p:spPr bwMode="auto">
          <a:xfrm>
            <a:off x="0" y="3048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34822" name="Picture 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46875" y="5334000"/>
            <a:ext cx="2397125"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34823"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4825"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4826"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27"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28"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9" name="Text Box 1"/>
          <p:cNvSpPr txBox="1">
            <a:spLocks noChangeArrowheads="1"/>
          </p:cNvSpPr>
          <p:nvPr/>
        </p:nvSpPr>
        <p:spPr bwMode="auto">
          <a:xfrm>
            <a:off x="76200" y="5943600"/>
            <a:ext cx="6629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100">
                <a:solidFill>
                  <a:schemeClr val="bg1"/>
                </a:solidFill>
              </a:rPr>
              <a:t>The Union Minister for Women and Child Development, Smt. Maneka Sanjay Gandhi addressing the inaugural session of "Consultation on National Nutrition Mission in India: Accelerating Essential Nutrition Actions", in New Delhi on September 22, 2014.</a:t>
            </a:r>
          </a:p>
        </p:txBody>
      </p:sp>
      <p:sp>
        <p:nvSpPr>
          <p:cNvPr id="34830"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4831" name="Text Box 4"/>
          <p:cNvSpPr txBox="1">
            <a:spLocks noChangeArrowheads="1"/>
          </p:cNvSpPr>
          <p:nvPr/>
        </p:nvSpPr>
        <p:spPr bwMode="auto">
          <a:xfrm>
            <a:off x="2176463" y="1409700"/>
            <a:ext cx="4400550"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Tackling Malnutrition amongst children and women in 200 high burden districts through need based multi-nutrition </a:t>
            </a:r>
            <a:r>
              <a:rPr lang="en-US" altLang="en-US" sz="1200" dirty="0" err="1"/>
              <a:t>programme</a:t>
            </a:r>
            <a:r>
              <a:rPr lang="en-US" altLang="en-US" sz="1200" dirty="0" smtClean="0"/>
              <a:t>.</a:t>
            </a:r>
          </a:p>
          <a:p>
            <a:pPr algn="just" eaLnBrk="1" hangingPunct="1"/>
            <a:endParaRPr lang="en-US" altLang="en-US" sz="1200" dirty="0" smtClean="0"/>
          </a:p>
          <a:p>
            <a:pPr algn="just" eaLnBrk="1" hangingPunct="1"/>
            <a:r>
              <a:rPr lang="en-US" altLang="en-US" sz="1200" dirty="0" smtClean="0"/>
              <a:t> </a:t>
            </a:r>
            <a:r>
              <a:rPr lang="en-US" altLang="en-US" sz="1200" dirty="0"/>
              <a:t>The Government has identified 200 high burden districts in the country for tackling malnutrition amongst women through community based management </a:t>
            </a:r>
            <a:r>
              <a:rPr lang="en-US" altLang="en-US" sz="1200" dirty="0" err="1"/>
              <a:t>programme</a:t>
            </a:r>
            <a:r>
              <a:rPr lang="en-US" altLang="en-US" sz="1200" dirty="0"/>
              <a:t>. Special camps known as </a:t>
            </a:r>
            <a:r>
              <a:rPr lang="en-US" altLang="en-US" sz="1200" dirty="0" err="1"/>
              <a:t>Sneha</a:t>
            </a:r>
            <a:r>
              <a:rPr lang="en-US" altLang="en-US" sz="1200" dirty="0"/>
              <a:t> </a:t>
            </a:r>
            <a:r>
              <a:rPr lang="en-US" altLang="en-US" sz="1200" dirty="0" err="1"/>
              <a:t>Shivirs</a:t>
            </a:r>
            <a:r>
              <a:rPr lang="en-US" altLang="en-US" sz="1200" dirty="0"/>
              <a:t> are being held in these districts for the prevention and management of moderate and severe under nutrition</a:t>
            </a:r>
            <a:r>
              <a:rPr lang="en-US" altLang="en-US" sz="1200" dirty="0" smtClean="0"/>
              <a:t>.</a:t>
            </a:r>
          </a:p>
          <a:p>
            <a:pPr algn="just" eaLnBrk="1" hangingPunct="1"/>
            <a:endParaRPr lang="en-US" altLang="en-US" sz="1200" dirty="0" smtClean="0"/>
          </a:p>
          <a:p>
            <a:pPr algn="just" eaLnBrk="1" hangingPunct="1"/>
            <a:r>
              <a:rPr lang="en-US" altLang="en-US" sz="1200" dirty="0" smtClean="0"/>
              <a:t> </a:t>
            </a:r>
            <a:r>
              <a:rPr lang="en-US" altLang="en-US" sz="1200" dirty="0"/>
              <a:t>Under this </a:t>
            </a:r>
            <a:r>
              <a:rPr lang="en-US" altLang="en-US" sz="1200" dirty="0" err="1"/>
              <a:t>programme</a:t>
            </a:r>
            <a:r>
              <a:rPr lang="en-US" altLang="en-US" sz="1200" dirty="0"/>
              <a:t>, </a:t>
            </a:r>
            <a:r>
              <a:rPr lang="en-US" altLang="en-US" sz="1200" dirty="0" err="1"/>
              <a:t>Sneha</a:t>
            </a:r>
            <a:r>
              <a:rPr lang="en-US" altLang="en-US" sz="1200" dirty="0"/>
              <a:t> </a:t>
            </a:r>
            <a:r>
              <a:rPr lang="en-US" altLang="en-US" sz="1200" dirty="0" err="1"/>
              <a:t>Shivirs</a:t>
            </a:r>
            <a:r>
              <a:rPr lang="en-US" altLang="en-US" sz="1200" dirty="0"/>
              <a:t> are to be serviced through an Additional Anganwadi Worker/Nutrition </a:t>
            </a:r>
            <a:r>
              <a:rPr lang="en-US" altLang="en-US" sz="1200" dirty="0" err="1"/>
              <a:t>Counsellor</a:t>
            </a:r>
            <a:r>
              <a:rPr lang="en-US" altLang="en-US" sz="1200" dirty="0"/>
              <a:t> at the Anganwadi Centre. The aim is to ensure  quick rehabilitation of undernourished children, enable families to sustain rehabilitation, and prevent future under nutrition by changing behaviors in child care, feeding and health seeking. </a:t>
            </a:r>
          </a:p>
          <a:p>
            <a:pPr algn="just" eaLnBrk="1" hangingPunct="1"/>
            <a:r>
              <a:rPr lang="en-US" altLang="en-US" sz="1200" dirty="0"/>
              <a:t> </a:t>
            </a:r>
          </a:p>
          <a:p>
            <a:pPr algn="just" eaLnBrk="1" hangingPunct="1"/>
            <a:r>
              <a:rPr lang="en-US" altLang="en-US" sz="1200" dirty="0"/>
              <a:t>During 2014-15, 2,07,189 </a:t>
            </a:r>
            <a:r>
              <a:rPr lang="en-US" altLang="en-US" sz="1200" dirty="0" err="1"/>
              <a:t>Sneha</a:t>
            </a:r>
            <a:r>
              <a:rPr lang="en-US" altLang="en-US" sz="1200" dirty="0"/>
              <a:t> </a:t>
            </a:r>
            <a:r>
              <a:rPr lang="en-US" altLang="en-US" sz="1200" dirty="0" err="1"/>
              <a:t>Shivir</a:t>
            </a:r>
            <a:r>
              <a:rPr lang="en-US" altLang="en-US" sz="1200" dirty="0"/>
              <a:t> camps have been sanctioned till November, 2014.</a:t>
            </a:r>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34832" name="Text Box 7"/>
          <p:cNvSpPr txBox="1">
            <a:spLocks noChangeArrowheads="1"/>
          </p:cNvSpPr>
          <p:nvPr/>
        </p:nvSpPr>
        <p:spPr bwMode="auto">
          <a:xfrm>
            <a:off x="0" y="12954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7"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8" action="ppaction://hlinksldjump"/>
              </a:rPr>
              <a:t>Beti</a:t>
            </a:r>
            <a:r>
              <a:rPr lang="en-US" altLang="en-US" sz="1200" b="1" dirty="0">
                <a:hlinkClick r:id="rId8" action="ppaction://hlinksldjump"/>
              </a:rPr>
              <a:t> </a:t>
            </a:r>
            <a:r>
              <a:rPr lang="en-US" altLang="en-US" sz="1200" b="1" dirty="0" err="1">
                <a:hlinkClick r:id="rId8" action="ppaction://hlinksldjump"/>
              </a:rPr>
              <a:t>Bachao</a:t>
            </a:r>
            <a:r>
              <a:rPr lang="en-US" altLang="en-US" sz="1200" b="1" dirty="0">
                <a:hlinkClick r:id="rId8" action="ppaction://hlinksldjump"/>
              </a:rPr>
              <a:t> </a:t>
            </a:r>
            <a:r>
              <a:rPr lang="en-US" altLang="en-US" sz="1200" b="1" dirty="0" err="1">
                <a:hlinkClick r:id="rId8" action="ppaction://hlinksldjump"/>
              </a:rPr>
              <a:t>Beti</a:t>
            </a:r>
            <a:r>
              <a:rPr lang="en-US" altLang="en-US" sz="1200" b="1" dirty="0">
                <a:hlinkClick r:id="rId8" action="ppaction://hlinksldjump"/>
              </a:rPr>
              <a:t> </a:t>
            </a:r>
            <a:r>
              <a:rPr lang="en-US" altLang="en-US" sz="1200" b="1" dirty="0" err="1">
                <a:hlinkClick r:id="rId8" action="ppaction://hlinksldjump"/>
              </a:rPr>
              <a:t>Padao</a:t>
            </a:r>
            <a:r>
              <a:rPr lang="en-US" altLang="en-US" sz="1200" b="1" dirty="0">
                <a:hlinkClick r:id="rId8"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9" action="ppaction://hlinksldjump"/>
              </a:rPr>
              <a:t>Toilets in Anganwadi </a:t>
            </a:r>
            <a:r>
              <a:rPr lang="en-US" altLang="en-US" sz="1200" b="1" dirty="0" err="1">
                <a:hlinkClick r:id="rId9" action="ppaction://hlinksldjump"/>
              </a:rPr>
              <a:t>Centres</a:t>
            </a:r>
            <a:r>
              <a:rPr lang="en-US" altLang="en-US" sz="1200" b="1" dirty="0">
                <a:hlinkClick r:id="rId9"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2"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3" action="ppaction://hlinksldjump"/>
              </a:rPr>
              <a:t>Bal </a:t>
            </a:r>
            <a:r>
              <a:rPr lang="en-US" altLang="en-US" sz="1200" b="1" dirty="0" err="1">
                <a:hlinkClick r:id="rId13" action="ppaction://hlinksldjump"/>
              </a:rPr>
              <a:t>Swachh</a:t>
            </a:r>
            <a:r>
              <a:rPr lang="en-US" altLang="en-US" sz="1200" b="1" dirty="0">
                <a:hlinkClick r:id="rId13" action="ppaction://hlinksldjump"/>
              </a:rPr>
              <a:t> </a:t>
            </a:r>
            <a:r>
              <a:rPr lang="en-US" altLang="en-US" sz="1200" b="1" dirty="0" err="1">
                <a:hlinkClick r:id="rId13"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4" action="ppaction://hlinksldjump"/>
              </a:rPr>
              <a:t>Exhibition on ‘Women of India’ at </a:t>
            </a:r>
            <a:r>
              <a:rPr lang="en-US" altLang="en-US" sz="1200" b="1" dirty="0" err="1">
                <a:hlinkClick r:id="rId14" action="ppaction://hlinksldjump"/>
              </a:rPr>
              <a:t>Dilli</a:t>
            </a:r>
            <a:r>
              <a:rPr lang="en-US" altLang="en-US" sz="1200" b="1" dirty="0">
                <a:hlinkClick r:id="rId14" action="ppaction://hlinksldjump"/>
              </a:rPr>
              <a:t> </a:t>
            </a:r>
            <a:r>
              <a:rPr lang="en-US" altLang="en-US" sz="1200" b="1" dirty="0" err="1">
                <a:hlinkClick r:id="rId14" action="ppaction://hlinksldjump"/>
              </a:rPr>
              <a:t>Haat</a:t>
            </a:r>
            <a:r>
              <a:rPr lang="en-US" altLang="en-US" sz="1200" b="1" dirty="0">
                <a:hlinkClick r:id="rId14" action="ppaction://hlinksldjump"/>
              </a:rPr>
              <a:t>, INA, New Delhi</a:t>
            </a:r>
            <a:endParaRPr lang="en-US" altLang="en-US" sz="1200" b="1" dirty="0"/>
          </a:p>
          <a:p>
            <a:pPr eaLnBrk="1" fontAlgn="t" hangingPunct="1"/>
            <a:endParaRPr lang="en-IN" altLang="en-US" sz="1200" b="1" dirty="0">
              <a:hlinkClick r:id="rId15" action="ppaction://hlinksldjump"/>
            </a:endParaRPr>
          </a:p>
          <a:p>
            <a:pPr eaLnBrk="1" hangingPunct="1">
              <a:buFont typeface="Wingdings" panose="05000000000000000000" pitchFamily="2" charset="2"/>
              <a:buChar char="Ø"/>
            </a:pPr>
            <a:r>
              <a:rPr lang="en-IN" altLang="en-US" sz="1200" b="1" dirty="0">
                <a:hlinkClick r:id="rId15"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843" name="Group 76"/>
          <p:cNvGrpSpPr>
            <a:grpSpLocks/>
          </p:cNvGrpSpPr>
          <p:nvPr/>
        </p:nvGrpSpPr>
        <p:grpSpPr bwMode="auto">
          <a:xfrm>
            <a:off x="685800" y="0"/>
            <a:ext cx="1570038" cy="6858000"/>
            <a:chOff x="1143" y="360"/>
            <a:chExt cx="2377" cy="15120"/>
          </a:xfrm>
        </p:grpSpPr>
        <p:sp>
          <p:nvSpPr>
            <p:cNvPr id="35856"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857"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858"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859"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860"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Juvenile Justice (Care and Protection of Children) Bill, 2014 </a:t>
            </a:r>
            <a:endParaRPr lang="en-US" sz="2000" dirty="0">
              <a:solidFill>
                <a:schemeClr val="bg1"/>
              </a:solidFill>
              <a:latin typeface="+mn-lt"/>
            </a:endParaRPr>
          </a:p>
          <a:p>
            <a:pPr eaLnBrk="1" fontAlgn="auto" hangingPunct="1">
              <a:spcBef>
                <a:spcPts val="0"/>
              </a:spcBef>
              <a:spcAft>
                <a:spcPts val="0"/>
              </a:spcAft>
              <a:defRPr/>
            </a:pPr>
            <a:endParaRPr lang="en-US" dirty="0">
              <a:latin typeface="+mn-lt"/>
            </a:endParaRPr>
          </a:p>
        </p:txBody>
      </p:sp>
      <p:sp>
        <p:nvSpPr>
          <p:cNvPr id="35845"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846"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5848"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5849"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0"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1"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52"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35853"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5854" name="Text Box 4"/>
          <p:cNvSpPr txBox="1">
            <a:spLocks noChangeArrowheads="1"/>
          </p:cNvSpPr>
          <p:nvPr/>
        </p:nvSpPr>
        <p:spPr bwMode="auto">
          <a:xfrm>
            <a:off x="2008187" y="1752600"/>
            <a:ext cx="4621213" cy="2392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The Government has introduced a comprehensive legislation providing measures for children in need of care and protection and children in conflict with law. The offences have been clearly defined and classified in the bill as petty, serious and heinous. Special provisions have been made to tackle child offenders committing heinous offences in the age group of 16-18 years. The Bill also proposes to place such children in place of safety both during and after trial  till they attain the age of 21 years. After completing 21 years of age, if the Court feels that child has not undergone any reformation and change, then the child is to be shifted to jail  meant for adults. The bill to this effect has been introduced in the Parliament and it is expected that enactments of this Bill will act as a deterrent for child offenders committing heinous offences.</a:t>
            </a:r>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35855" name="Text Box 7"/>
          <p:cNvSpPr txBox="1">
            <a:spLocks noChangeArrowheads="1"/>
          </p:cNvSpPr>
          <p:nvPr/>
        </p:nvSpPr>
        <p:spPr bwMode="auto">
          <a:xfrm>
            <a:off x="0" y="16002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6"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7" action="ppaction://hlinksldjump"/>
              </a:rPr>
              <a:t>Beti</a:t>
            </a:r>
            <a:r>
              <a:rPr lang="en-US" altLang="en-US" sz="1200" b="1" dirty="0">
                <a:hlinkClick r:id="rId7" action="ppaction://hlinksldjump"/>
              </a:rPr>
              <a:t> </a:t>
            </a:r>
            <a:r>
              <a:rPr lang="en-US" altLang="en-US" sz="1200" b="1" dirty="0" err="1">
                <a:hlinkClick r:id="rId7" action="ppaction://hlinksldjump"/>
              </a:rPr>
              <a:t>Bachao</a:t>
            </a:r>
            <a:r>
              <a:rPr lang="en-US" altLang="en-US" sz="1200" b="1" dirty="0">
                <a:hlinkClick r:id="rId7" action="ppaction://hlinksldjump"/>
              </a:rPr>
              <a:t> </a:t>
            </a:r>
            <a:r>
              <a:rPr lang="en-US" altLang="en-US" sz="1200" b="1" dirty="0" err="1">
                <a:hlinkClick r:id="rId7" action="ppaction://hlinksldjump"/>
              </a:rPr>
              <a:t>Beti</a:t>
            </a:r>
            <a:r>
              <a:rPr lang="en-US" altLang="en-US" sz="1200" b="1" dirty="0">
                <a:hlinkClick r:id="rId7" action="ppaction://hlinksldjump"/>
              </a:rPr>
              <a:t> </a:t>
            </a:r>
            <a:r>
              <a:rPr lang="en-US" altLang="en-US" sz="1200" b="1" dirty="0" err="1">
                <a:hlinkClick r:id="rId7" action="ppaction://hlinksldjump"/>
              </a:rPr>
              <a:t>Padao</a:t>
            </a:r>
            <a:r>
              <a:rPr lang="en-US" altLang="en-US" sz="1200" b="1" dirty="0">
                <a:hlinkClick r:id="rId7"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8" action="ppaction://hlinksldjump"/>
              </a:rPr>
              <a:t>Toilets in Anganwadi </a:t>
            </a:r>
            <a:r>
              <a:rPr lang="en-US" altLang="en-US" sz="1200" b="1" dirty="0" err="1">
                <a:hlinkClick r:id="rId8" action="ppaction://hlinksldjump"/>
              </a:rPr>
              <a:t>Centres</a:t>
            </a:r>
            <a:r>
              <a:rPr lang="en-US" altLang="en-US" sz="1200" b="1" dirty="0">
                <a:hlinkClick r:id="rId8"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9"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1"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2" action="ppaction://hlinksldjump"/>
              </a:rPr>
              <a:t>Bal </a:t>
            </a:r>
            <a:r>
              <a:rPr lang="en-US" altLang="en-US" sz="1200" b="1" dirty="0" err="1">
                <a:hlinkClick r:id="rId12" action="ppaction://hlinksldjump"/>
              </a:rPr>
              <a:t>Swachh</a:t>
            </a:r>
            <a:r>
              <a:rPr lang="en-US" altLang="en-US" sz="1200" b="1" dirty="0">
                <a:hlinkClick r:id="rId12" action="ppaction://hlinksldjump"/>
              </a:rPr>
              <a:t> </a:t>
            </a:r>
            <a:r>
              <a:rPr lang="en-US" altLang="en-US" sz="1200" b="1" dirty="0" err="1">
                <a:hlinkClick r:id="rId12"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3" action="ppaction://hlinksldjump"/>
              </a:rPr>
              <a:t>Exhibition on ‘Women of India’ at </a:t>
            </a:r>
            <a:r>
              <a:rPr lang="en-US" altLang="en-US" sz="1200" b="1" dirty="0" err="1">
                <a:hlinkClick r:id="rId13" action="ppaction://hlinksldjump"/>
              </a:rPr>
              <a:t>Dilli</a:t>
            </a:r>
            <a:r>
              <a:rPr lang="en-US" altLang="en-US" sz="1200" b="1" dirty="0">
                <a:hlinkClick r:id="rId13" action="ppaction://hlinksldjump"/>
              </a:rPr>
              <a:t> </a:t>
            </a:r>
            <a:r>
              <a:rPr lang="en-US" altLang="en-US" sz="1200" b="1" dirty="0" err="1">
                <a:hlinkClick r:id="rId13" action="ppaction://hlinksldjump"/>
              </a:rPr>
              <a:t>Haat</a:t>
            </a:r>
            <a:r>
              <a:rPr lang="en-US" altLang="en-US" sz="1200" b="1" dirty="0">
                <a:hlinkClick r:id="rId13" action="ppaction://hlinksldjump"/>
              </a:rPr>
              <a:t>, INA, New Delhi</a:t>
            </a:r>
            <a:endParaRPr lang="en-US" altLang="en-US" sz="1200" b="1" dirty="0"/>
          </a:p>
          <a:p>
            <a:pPr eaLnBrk="1" fontAlgn="t" hangingPunct="1"/>
            <a:endParaRPr lang="en-IN" altLang="en-US" sz="1200" b="1" dirty="0">
              <a:hlinkClick r:id="rId14" action="ppaction://hlinksldjump"/>
            </a:endParaRPr>
          </a:p>
          <a:p>
            <a:pPr eaLnBrk="1" hangingPunct="1">
              <a:buFont typeface="Wingdings" panose="05000000000000000000" pitchFamily="2" charset="2"/>
              <a:buChar char="Ø"/>
            </a:pPr>
            <a:r>
              <a:rPr lang="en-IN" altLang="en-US" sz="1200" b="1" dirty="0">
                <a:hlinkClick r:id="rId14"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6" descr="E:\Nishit New 10072010\MWCD\meet with new secretary\CHILDLINE location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685800"/>
            <a:ext cx="23622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6868" name="Group 76"/>
          <p:cNvGrpSpPr>
            <a:grpSpLocks/>
          </p:cNvGrpSpPr>
          <p:nvPr/>
        </p:nvGrpSpPr>
        <p:grpSpPr bwMode="auto">
          <a:xfrm>
            <a:off x="685800" y="0"/>
            <a:ext cx="1570038" cy="6858000"/>
            <a:chOff x="1143" y="360"/>
            <a:chExt cx="2377" cy="15120"/>
          </a:xfrm>
        </p:grpSpPr>
        <p:sp>
          <p:nvSpPr>
            <p:cNvPr id="36880"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81"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82"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83"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84"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2286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CHILDLINE(1098)</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6870" name="Freeform 3"/>
          <p:cNvSpPr>
            <a:spLocks/>
          </p:cNvSpPr>
          <p:nvPr/>
        </p:nvSpPr>
        <p:spPr bwMode="auto">
          <a:xfrm>
            <a:off x="0" y="3048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6872"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873"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6874" name="Text Box 4"/>
          <p:cNvSpPr txBox="1">
            <a:spLocks noChangeArrowheads="1"/>
          </p:cNvSpPr>
          <p:nvPr/>
        </p:nvSpPr>
        <p:spPr bwMode="auto">
          <a:xfrm>
            <a:off x="2101850" y="1166813"/>
            <a:ext cx="4402138" cy="210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This is an emergency 24 hour toll free outreach service for children in need of care and protection.  Currently the service is available in 282 locations and is likely to be expanded to 343 locations by the end of Financial Year 2014-15. Approximately, 38 </a:t>
            </a:r>
            <a:r>
              <a:rPr lang="en-US" altLang="en-US" sz="1200" dirty="0" err="1"/>
              <a:t>lakh</a:t>
            </a:r>
            <a:r>
              <a:rPr lang="en-US" altLang="en-US" sz="1200" dirty="0"/>
              <a:t> calls were received in 2013-14. The kind of calls received including medical help, emotional support and guidance, protection from abuse, shelter, missing children, restoration of children in verdict with law.  The Child line services currently operated by single centralized call centre at Mumbai is being expanded to 3 other centralized call </a:t>
            </a:r>
            <a:r>
              <a:rPr lang="en-US" altLang="en-US" sz="1200" dirty="0" err="1"/>
              <a:t>centres</a:t>
            </a:r>
            <a:r>
              <a:rPr lang="en-US" altLang="en-US" sz="1200" dirty="0"/>
              <a:t> at Chennai, Kolkata and </a:t>
            </a:r>
            <a:r>
              <a:rPr lang="en-US" altLang="en-US" sz="1200" dirty="0" err="1"/>
              <a:t>Gurgaon</a:t>
            </a:r>
            <a:r>
              <a:rPr lang="en-US" altLang="en-US" sz="1200" dirty="0"/>
              <a:t>. </a:t>
            </a:r>
            <a:endParaRPr lang="en-IN" altLang="en-US" sz="1200" dirty="0">
              <a:latin typeface="Times New Roman" panose="02020603050405020304" pitchFamily="18" charset="0"/>
              <a:cs typeface="Arial" panose="020B0604020202020204" pitchFamily="34" charset="0"/>
            </a:endParaRPr>
          </a:p>
        </p:txBody>
      </p:sp>
      <p:pic>
        <p:nvPicPr>
          <p:cNvPr id="36875" name="Chart 2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34000" y="3276600"/>
            <a:ext cx="381000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6" name="Chart 29"/>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871663" y="3170238"/>
            <a:ext cx="3486150" cy="2389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C:\Documents and Settings\tamic\Desktop\TC999D\TC9990102D-PB\TC9990102-IMG03.jpg">
            <a:hlinkClick r:id="rId6"/>
          </p:cNvPr>
          <p:cNvPicPr/>
          <p:nvPr/>
        </p:nvPicPr>
        <p:blipFill>
          <a:blip r:embed="rId7" cstate="print"/>
          <a:stretch>
            <a:fillRect/>
          </a:stretch>
        </p:blipFill>
        <p:spPr bwMode="auto">
          <a:xfrm>
            <a:off x="6765925" y="5334000"/>
            <a:ext cx="2378075" cy="1524000"/>
          </a:xfrm>
          <a:prstGeom prst="rect">
            <a:avLst/>
          </a:prstGeom>
          <a:ln>
            <a:noFill/>
          </a:ln>
          <a:effectLst>
            <a:outerShdw blurRad="292100" dist="139700" dir="2700000" algn="tl" rotWithShape="0">
              <a:srgbClr val="333333">
                <a:alpha val="65000"/>
              </a:srgbClr>
            </a:outerShdw>
          </a:effectLst>
        </p:spPr>
      </p:pic>
      <p:sp>
        <p:nvSpPr>
          <p:cNvPr id="36878"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36879" name="Text Box 7"/>
          <p:cNvSpPr txBox="1">
            <a:spLocks noChangeArrowheads="1"/>
          </p:cNvSpPr>
          <p:nvPr/>
        </p:nvSpPr>
        <p:spPr bwMode="auto">
          <a:xfrm>
            <a:off x="0" y="12954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8"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9" action="ppaction://hlinksldjump"/>
              </a:rPr>
              <a:t>Beti</a:t>
            </a:r>
            <a:r>
              <a:rPr lang="en-US" altLang="en-US" sz="1200" b="1" dirty="0">
                <a:hlinkClick r:id="rId9" action="ppaction://hlinksldjump"/>
              </a:rPr>
              <a:t> </a:t>
            </a:r>
            <a:r>
              <a:rPr lang="en-US" altLang="en-US" sz="1200" b="1" dirty="0" err="1">
                <a:hlinkClick r:id="rId9" action="ppaction://hlinksldjump"/>
              </a:rPr>
              <a:t>Bachao</a:t>
            </a:r>
            <a:r>
              <a:rPr lang="en-US" altLang="en-US" sz="1200" b="1" dirty="0">
                <a:hlinkClick r:id="rId9" action="ppaction://hlinksldjump"/>
              </a:rPr>
              <a:t> </a:t>
            </a:r>
            <a:r>
              <a:rPr lang="en-US" altLang="en-US" sz="1200" b="1" dirty="0" err="1">
                <a:hlinkClick r:id="rId9" action="ppaction://hlinksldjump"/>
              </a:rPr>
              <a:t>Beti</a:t>
            </a:r>
            <a:r>
              <a:rPr lang="en-US" altLang="en-US" sz="1200" b="1" dirty="0">
                <a:hlinkClick r:id="rId9" action="ppaction://hlinksldjump"/>
              </a:rPr>
              <a:t> </a:t>
            </a:r>
            <a:r>
              <a:rPr lang="en-US" altLang="en-US" sz="1200" b="1" dirty="0" err="1">
                <a:hlinkClick r:id="rId9" action="ppaction://hlinksldjump"/>
              </a:rPr>
              <a:t>Padao</a:t>
            </a:r>
            <a:r>
              <a:rPr lang="en-US" altLang="en-US" sz="1200" b="1" dirty="0">
                <a:hlinkClick r:id="rId9"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Toilets in Anganwadi </a:t>
            </a:r>
            <a:r>
              <a:rPr lang="en-US" altLang="en-US" sz="1200" b="1" dirty="0" err="1">
                <a:hlinkClick r:id="rId10" action="ppaction://hlinksldjump"/>
              </a:rPr>
              <a:t>Centres</a:t>
            </a:r>
            <a:r>
              <a:rPr lang="en-US" altLang="en-US" sz="1200" b="1" dirty="0">
                <a:hlinkClick r:id="rId10"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2"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3"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4" action="ppaction://hlinksldjump"/>
              </a:rPr>
              <a:t>Bal </a:t>
            </a:r>
            <a:r>
              <a:rPr lang="en-US" altLang="en-US" sz="1200" b="1" dirty="0" err="1">
                <a:hlinkClick r:id="rId14" action="ppaction://hlinksldjump"/>
              </a:rPr>
              <a:t>Swachh</a:t>
            </a:r>
            <a:r>
              <a:rPr lang="en-US" altLang="en-US" sz="1200" b="1" dirty="0">
                <a:hlinkClick r:id="rId14" action="ppaction://hlinksldjump"/>
              </a:rPr>
              <a:t> </a:t>
            </a:r>
            <a:r>
              <a:rPr lang="en-US" altLang="en-US" sz="1200" b="1" dirty="0" err="1">
                <a:hlinkClick r:id="rId14"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5" action="ppaction://hlinksldjump"/>
              </a:rPr>
              <a:t>Exhibition on ‘Women of India’ at </a:t>
            </a:r>
            <a:r>
              <a:rPr lang="en-US" altLang="en-US" sz="1200" b="1" dirty="0" err="1">
                <a:hlinkClick r:id="rId15" action="ppaction://hlinksldjump"/>
              </a:rPr>
              <a:t>Dilli</a:t>
            </a:r>
            <a:r>
              <a:rPr lang="en-US" altLang="en-US" sz="1200" b="1" dirty="0">
                <a:hlinkClick r:id="rId15" action="ppaction://hlinksldjump"/>
              </a:rPr>
              <a:t> </a:t>
            </a:r>
            <a:r>
              <a:rPr lang="en-US" altLang="en-US" sz="1200" b="1" dirty="0" err="1">
                <a:hlinkClick r:id="rId15" action="ppaction://hlinksldjump"/>
              </a:rPr>
              <a:t>Haat</a:t>
            </a:r>
            <a:r>
              <a:rPr lang="en-US" altLang="en-US" sz="1200" b="1" dirty="0">
                <a:hlinkClick r:id="rId15" action="ppaction://hlinksldjump"/>
              </a:rPr>
              <a:t>, INA, New Delhi</a:t>
            </a:r>
            <a:endParaRPr lang="en-US" altLang="en-US" sz="1200" b="1" dirty="0"/>
          </a:p>
          <a:p>
            <a:pPr eaLnBrk="1" fontAlgn="t" hangingPunct="1"/>
            <a:endParaRPr lang="en-IN" altLang="en-US" sz="1200" b="1" dirty="0">
              <a:hlinkClick r:id="rId16" action="ppaction://hlinksldjump"/>
            </a:endParaRPr>
          </a:p>
          <a:p>
            <a:pPr eaLnBrk="1" hangingPunct="1">
              <a:buFont typeface="Wingdings" panose="05000000000000000000" pitchFamily="2" charset="2"/>
              <a:buChar char="Ø"/>
            </a:pPr>
            <a:r>
              <a:rPr lang="en-IN" altLang="en-US" sz="1200" b="1" dirty="0">
                <a:hlinkClick r:id="rId16"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3077" name="Picture 9" descr="High resolution_WCD 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762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12"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 xmlns:p14="http://schemas.microsoft.com/office/powerpoint/2010/main" val="2336650113"/>
              </p:ext>
            </p:extLst>
          </p:nvPr>
        </p:nvGraphicFramePr>
        <p:xfrm>
          <a:off x="152401" y="1066800"/>
          <a:ext cx="8859156"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944832312"/>
      </p:ext>
    </p:extLst>
  </p:cSld>
  <p:clrMapOvr>
    <a:masterClrMapping/>
  </p:clrMapOvr>
  <p:transition spd="slow">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7891" name="Group 76"/>
          <p:cNvGrpSpPr>
            <a:grpSpLocks/>
          </p:cNvGrpSpPr>
          <p:nvPr/>
        </p:nvGrpSpPr>
        <p:grpSpPr bwMode="auto">
          <a:xfrm>
            <a:off x="685800" y="0"/>
            <a:ext cx="1570038" cy="6858000"/>
            <a:chOff x="1143" y="360"/>
            <a:chExt cx="2377" cy="15120"/>
          </a:xfrm>
        </p:grpSpPr>
        <p:sp>
          <p:nvSpPr>
            <p:cNvPr id="37904"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905"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906"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907"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908"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2286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ADOPTION</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7893" name="Freeform 3"/>
          <p:cNvSpPr>
            <a:spLocks/>
          </p:cNvSpPr>
          <p:nvPr/>
        </p:nvSpPr>
        <p:spPr bwMode="auto">
          <a:xfrm>
            <a:off x="0" y="3048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894" name="Freeform 5"/>
          <p:cNvSpPr>
            <a:spLocks/>
          </p:cNvSpPr>
          <p:nvPr/>
        </p:nvSpPr>
        <p:spPr bwMode="auto">
          <a:xfrm>
            <a:off x="0" y="5334000"/>
            <a:ext cx="91440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7896"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7897" name="Picture 1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8" name="Picture 1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9" name="Picture 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00"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7901" name="Text Box 4"/>
          <p:cNvSpPr txBox="1">
            <a:spLocks noChangeArrowheads="1"/>
          </p:cNvSpPr>
          <p:nvPr/>
        </p:nvSpPr>
        <p:spPr bwMode="auto">
          <a:xfrm>
            <a:off x="2176463" y="1447800"/>
            <a:ext cx="440055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 </a:t>
            </a:r>
          </a:p>
          <a:p>
            <a:pPr algn="just" eaLnBrk="1" hangingPunct="1"/>
            <a:r>
              <a:rPr lang="en-US" altLang="en-US" sz="1200" dirty="0"/>
              <a:t>In the area of adoption, the Ministry has taken significant steps in the last few months in 2013-14. New guidelines prepared and available on public domain is to make adoption  easier, simpler and speedier. An important change is that the entire process will be carried out on-line prior to placing the case finally before the Court of Law. In 2013-14, the number of adoption was 1100. This year during the period June to August 1650 adoption has been carried out. </a:t>
            </a:r>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37902"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37903" name="Text Box 7"/>
          <p:cNvSpPr txBox="1">
            <a:spLocks noChangeArrowheads="1"/>
          </p:cNvSpPr>
          <p:nvPr/>
        </p:nvSpPr>
        <p:spPr bwMode="auto">
          <a:xfrm>
            <a:off x="0" y="12954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6"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7" action="ppaction://hlinksldjump"/>
              </a:rPr>
              <a:t>Beti</a:t>
            </a:r>
            <a:r>
              <a:rPr lang="en-US" altLang="en-US" sz="1200" b="1" dirty="0">
                <a:hlinkClick r:id="rId7" action="ppaction://hlinksldjump"/>
              </a:rPr>
              <a:t> </a:t>
            </a:r>
            <a:r>
              <a:rPr lang="en-US" altLang="en-US" sz="1200" b="1" dirty="0" err="1">
                <a:hlinkClick r:id="rId7" action="ppaction://hlinksldjump"/>
              </a:rPr>
              <a:t>Bachao</a:t>
            </a:r>
            <a:r>
              <a:rPr lang="en-US" altLang="en-US" sz="1200" b="1" dirty="0">
                <a:hlinkClick r:id="rId7" action="ppaction://hlinksldjump"/>
              </a:rPr>
              <a:t> </a:t>
            </a:r>
            <a:r>
              <a:rPr lang="en-US" altLang="en-US" sz="1200" b="1" dirty="0" err="1">
                <a:hlinkClick r:id="rId7" action="ppaction://hlinksldjump"/>
              </a:rPr>
              <a:t>Beti</a:t>
            </a:r>
            <a:r>
              <a:rPr lang="en-US" altLang="en-US" sz="1200" b="1" dirty="0">
                <a:hlinkClick r:id="rId7" action="ppaction://hlinksldjump"/>
              </a:rPr>
              <a:t> </a:t>
            </a:r>
            <a:r>
              <a:rPr lang="en-US" altLang="en-US" sz="1200" b="1" dirty="0" err="1">
                <a:hlinkClick r:id="rId7" action="ppaction://hlinksldjump"/>
              </a:rPr>
              <a:t>Padao</a:t>
            </a:r>
            <a:r>
              <a:rPr lang="en-US" altLang="en-US" sz="1200" b="1" dirty="0">
                <a:hlinkClick r:id="rId7"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8" action="ppaction://hlinksldjump"/>
              </a:rPr>
              <a:t>Toilets in Anganwadi </a:t>
            </a:r>
            <a:r>
              <a:rPr lang="en-US" altLang="en-US" sz="1200" b="1" dirty="0" err="1">
                <a:hlinkClick r:id="rId8" action="ppaction://hlinksldjump"/>
              </a:rPr>
              <a:t>Centres</a:t>
            </a:r>
            <a:r>
              <a:rPr lang="en-US" altLang="en-US" sz="1200" b="1" dirty="0">
                <a:hlinkClick r:id="rId8"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9"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Child Line (1098) </a:t>
            </a:r>
            <a:endParaRPr lang="en-US"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2" action="ppaction://hlinksldjump"/>
              </a:rPr>
              <a:t>Bal </a:t>
            </a:r>
            <a:r>
              <a:rPr lang="en-US" altLang="en-US" sz="1200" b="1" dirty="0" err="1">
                <a:hlinkClick r:id="rId12" action="ppaction://hlinksldjump"/>
              </a:rPr>
              <a:t>Swachh</a:t>
            </a:r>
            <a:r>
              <a:rPr lang="en-US" altLang="en-US" sz="1200" b="1" dirty="0">
                <a:hlinkClick r:id="rId12" action="ppaction://hlinksldjump"/>
              </a:rPr>
              <a:t> </a:t>
            </a:r>
            <a:r>
              <a:rPr lang="en-US" altLang="en-US" sz="1200" b="1" dirty="0" err="1">
                <a:hlinkClick r:id="rId12"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3" action="ppaction://hlinksldjump"/>
              </a:rPr>
              <a:t>Exhibition on ‘Women of India’ at </a:t>
            </a:r>
            <a:r>
              <a:rPr lang="en-US" altLang="en-US" sz="1200" b="1" dirty="0" err="1">
                <a:hlinkClick r:id="rId13" action="ppaction://hlinksldjump"/>
              </a:rPr>
              <a:t>Dilli</a:t>
            </a:r>
            <a:r>
              <a:rPr lang="en-US" altLang="en-US" sz="1200" b="1" dirty="0">
                <a:hlinkClick r:id="rId13" action="ppaction://hlinksldjump"/>
              </a:rPr>
              <a:t> </a:t>
            </a:r>
            <a:r>
              <a:rPr lang="en-US" altLang="en-US" sz="1200" b="1" dirty="0" err="1">
                <a:hlinkClick r:id="rId13" action="ppaction://hlinksldjump"/>
              </a:rPr>
              <a:t>Haat</a:t>
            </a:r>
            <a:r>
              <a:rPr lang="en-US" altLang="en-US" sz="1200" b="1" dirty="0">
                <a:hlinkClick r:id="rId13" action="ppaction://hlinksldjump"/>
              </a:rPr>
              <a:t>, INA, New Delhi</a:t>
            </a:r>
            <a:endParaRPr lang="en-US" altLang="en-US" sz="1200" b="1" dirty="0"/>
          </a:p>
          <a:p>
            <a:pPr eaLnBrk="1" fontAlgn="t" hangingPunct="1"/>
            <a:endParaRPr lang="en-IN" altLang="en-US" sz="1200" b="1" dirty="0">
              <a:hlinkClick r:id="rId14" action="ppaction://hlinksldjump"/>
            </a:endParaRPr>
          </a:p>
          <a:p>
            <a:pPr eaLnBrk="1" hangingPunct="1">
              <a:buFont typeface="Wingdings" panose="05000000000000000000" pitchFamily="2" charset="2"/>
              <a:buChar char="Ø"/>
            </a:pPr>
            <a:r>
              <a:rPr lang="en-IN" altLang="en-US" sz="1200" b="1" dirty="0">
                <a:hlinkClick r:id="rId14"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8915" name="Group 76"/>
          <p:cNvGrpSpPr>
            <a:grpSpLocks/>
          </p:cNvGrpSpPr>
          <p:nvPr/>
        </p:nvGrpSpPr>
        <p:grpSpPr bwMode="auto">
          <a:xfrm>
            <a:off x="685800" y="0"/>
            <a:ext cx="1570038" cy="6858000"/>
            <a:chOff x="1143" y="360"/>
            <a:chExt cx="2377" cy="15120"/>
          </a:xfrm>
        </p:grpSpPr>
        <p:sp>
          <p:nvSpPr>
            <p:cNvPr id="38934"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8935"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8936"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8937"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8938"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2286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n-lt"/>
              </a:rPr>
              <a:t>BAL SWACHH DIWAS</a:t>
            </a:r>
            <a:endParaRPr lang="en-US" b="1" dirty="0">
              <a:solidFill>
                <a:schemeClr val="bg1"/>
              </a:solidFill>
              <a:latin typeface="Arial" pitchFamily="34" charset="0"/>
              <a:cs typeface="Arial" pitchFamily="34" charset="0"/>
            </a:endParaRPr>
          </a:p>
          <a:p>
            <a:pPr eaLnBrk="1" fontAlgn="auto" hangingPunct="1">
              <a:spcBef>
                <a:spcPts val="0"/>
              </a:spcBef>
              <a:spcAft>
                <a:spcPts val="0"/>
              </a:spcAft>
              <a:defRPr/>
            </a:pPr>
            <a:endParaRPr lang="en-US" dirty="0">
              <a:latin typeface="+mn-lt"/>
            </a:endParaRPr>
          </a:p>
        </p:txBody>
      </p:sp>
      <p:sp>
        <p:nvSpPr>
          <p:cNvPr id="38917" name="Freeform 3"/>
          <p:cNvSpPr>
            <a:spLocks/>
          </p:cNvSpPr>
          <p:nvPr/>
        </p:nvSpPr>
        <p:spPr bwMode="auto">
          <a:xfrm>
            <a:off x="0" y="3048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 name="Picture 7"/>
          <p:cNvPicPr/>
          <p:nvPr/>
        </p:nvPicPr>
        <p:blipFill>
          <a:blip r:embed="rId3" cstate="print"/>
          <a:stretch>
            <a:fillRect/>
          </a:stretch>
        </p:blipFill>
        <p:spPr bwMode="auto">
          <a:xfrm>
            <a:off x="6718300" y="609600"/>
            <a:ext cx="2417763"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8919"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8921" name="Text Box 6"/>
          <p:cNvSpPr txBox="1">
            <a:spLocks noChangeArrowheads="1"/>
          </p:cNvSpPr>
          <p:nvPr/>
        </p:nvSpPr>
        <p:spPr bwMode="auto">
          <a:xfrm>
            <a:off x="7400925" y="49911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8922"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61175" y="5781675"/>
            <a:ext cx="423863"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23"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894513" y="6543675"/>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24"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853238" y="5095875"/>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25" name="Text Box 1"/>
          <p:cNvSpPr txBox="1">
            <a:spLocks noChangeArrowheads="1"/>
          </p:cNvSpPr>
          <p:nvPr/>
        </p:nvSpPr>
        <p:spPr bwMode="auto">
          <a:xfrm>
            <a:off x="2184400" y="2590800"/>
            <a:ext cx="4411663"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100" i="1">
                <a:solidFill>
                  <a:srgbClr val="FF6600"/>
                </a:solidFill>
              </a:rPr>
              <a:t> </a:t>
            </a:r>
            <a:endParaRPr lang="en-US" altLang="en-US" sz="1200" i="1">
              <a:solidFill>
                <a:srgbClr val="FF6600"/>
              </a:solidFill>
            </a:endParaRPr>
          </a:p>
          <a:p>
            <a:pPr algn="just" eaLnBrk="1" hangingPunct="1"/>
            <a:r>
              <a:rPr lang="en-IN" altLang="en-US" sz="1200" i="1">
                <a:solidFill>
                  <a:srgbClr val="FF6600"/>
                </a:solidFill>
              </a:rPr>
              <a:t>The Union Minister for Women and Child Development, Smt. Maneka Sanjay Gandhi addressing at the launch of the Bal Swachhta Mission, in New Delhi on November 14, 2014. </a:t>
            </a:r>
            <a:endParaRPr lang="en-US" altLang="en-US" sz="1200" i="1">
              <a:solidFill>
                <a:srgbClr val="FF6600"/>
              </a:solidFill>
            </a:endParaRPr>
          </a:p>
        </p:txBody>
      </p:sp>
      <p:sp>
        <p:nvSpPr>
          <p:cNvPr id="38926"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8927" name="Text Box 4"/>
          <p:cNvSpPr txBox="1">
            <a:spLocks noChangeArrowheads="1"/>
          </p:cNvSpPr>
          <p:nvPr/>
        </p:nvSpPr>
        <p:spPr bwMode="auto">
          <a:xfrm>
            <a:off x="2179638" y="939800"/>
            <a:ext cx="44704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p>
          <a:p>
            <a:pPr algn="just" eaLnBrk="1" hangingPunct="1"/>
            <a:r>
              <a:rPr lang="en-US" altLang="en-US" sz="1200" i="1">
                <a:solidFill>
                  <a:srgbClr val="FF6600"/>
                </a:solidFill>
              </a:rPr>
              <a:t>A booklet on Bal Swachhata Mission – Swachh Bharat SwachhAnganwadiin English &amp; Hindi was also released by Smt. Maneka Sanjay Gandhi, Hon’ble Minister, WCD on the occasion of ‘Bal Divas’ on 14</a:t>
            </a:r>
            <a:r>
              <a:rPr lang="en-US" altLang="en-US" sz="1200" i="1" baseline="30000">
                <a:solidFill>
                  <a:srgbClr val="FF6600"/>
                </a:solidFill>
              </a:rPr>
              <a:t>th</a:t>
            </a:r>
            <a:r>
              <a:rPr lang="en-US" altLang="en-US" sz="1200" i="1">
                <a:solidFill>
                  <a:srgbClr val="FF6600"/>
                </a:solidFill>
              </a:rPr>
              <a:t> November, 2014. </a:t>
            </a:r>
          </a:p>
          <a:p>
            <a:pPr algn="just" eaLnBrk="1" hangingPunct="1">
              <a:spcAft>
                <a:spcPts val="1000"/>
              </a:spcAft>
            </a:pPr>
            <a:endParaRPr lang="en-IN" altLang="en-US" sz="1200">
              <a:latin typeface="Times New Roman" panose="02020603050405020304" pitchFamily="18" charset="0"/>
              <a:cs typeface="Arial" panose="020B0604020202020204" pitchFamily="34" charset="0"/>
            </a:endParaRPr>
          </a:p>
        </p:txBody>
      </p:sp>
      <p:pic>
        <p:nvPicPr>
          <p:cNvPr id="28" name="Picture 27" descr="The Union Minister for Women and Child Development, Smt. Maneka Sanjay Gandhi addressing at the launch of the Bal Swachhta Mission, in New Delhi on November 14, 2014."/>
          <p:cNvPicPr/>
          <p:nvPr/>
        </p:nvPicPr>
        <p:blipFill rotWithShape="1">
          <a:blip r:embed="rId7" cstate="print"/>
          <a:srcRect b="24724"/>
          <a:stretch/>
        </p:blipFill>
        <p:spPr bwMode="auto">
          <a:xfrm>
            <a:off x="6707188" y="2230438"/>
            <a:ext cx="2436812" cy="1490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pic>
        <p:nvPicPr>
          <p:cNvPr id="29" name="Picture 28" descr="The Union Minister for Women and Child Development, Smt. Maneka Sanjay Gandhi presenting the gifts to the children, at the launch of the Bal Swachhta Mission, in New Delhi on November 14, 2014."/>
          <p:cNvPicPr/>
          <p:nvPr/>
        </p:nvPicPr>
        <p:blipFill>
          <a:blip r:embed="rId8" cstate="print"/>
          <a:srcRect/>
          <a:stretch>
            <a:fillRect/>
          </a:stretch>
        </p:blipFill>
        <p:spPr bwMode="auto">
          <a:xfrm>
            <a:off x="6707188" y="3883025"/>
            <a:ext cx="2447925" cy="148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38930" name="Rectangle 29"/>
          <p:cNvSpPr>
            <a:spLocks noChangeArrowheads="1"/>
          </p:cNvSpPr>
          <p:nvPr/>
        </p:nvSpPr>
        <p:spPr bwMode="auto">
          <a:xfrm>
            <a:off x="2187575" y="4267200"/>
            <a:ext cx="440531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200" i="1">
                <a:solidFill>
                  <a:srgbClr val="FF6600"/>
                </a:solidFill>
              </a:rPr>
              <a:t>The Union Minister for Women and Child Development, Smt. Maneka Sanjay Gandhi presenting the gifts to the children, at the launch of the Bal Swachhta Mission, in New Delhi on November 14, 2014.</a:t>
            </a:r>
          </a:p>
        </p:txBody>
      </p:sp>
      <p:pic>
        <p:nvPicPr>
          <p:cNvPr id="31" name="Picture 30" descr="The Union Minister for Women and Child Development, Smt. Maneka Sanjay Gandhi watching the performance of the children, at the launch of the Bal Swachhta Mission, in New Delhi on November 14, 2014."/>
          <p:cNvPicPr/>
          <p:nvPr/>
        </p:nvPicPr>
        <p:blipFill>
          <a:blip r:embed="rId9" cstate="print"/>
          <a:srcRect/>
          <a:stretch>
            <a:fillRect/>
          </a:stretch>
        </p:blipFill>
        <p:spPr bwMode="auto">
          <a:xfrm>
            <a:off x="5334000" y="5416550"/>
            <a:ext cx="3810000" cy="1693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38932" name="Rectangle 31"/>
          <p:cNvSpPr>
            <a:spLocks noChangeArrowheads="1"/>
          </p:cNvSpPr>
          <p:nvPr/>
        </p:nvSpPr>
        <p:spPr bwMode="auto">
          <a:xfrm>
            <a:off x="41275" y="5943600"/>
            <a:ext cx="52165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200">
                <a:solidFill>
                  <a:schemeClr val="bg1"/>
                </a:solidFill>
              </a:rPr>
              <a:t>The Union Minister for Women and Child Development, Smt. Maneka Sanjay Gandhi watching the performance of the children, at the launch of the Bal Swachhta Mission, in New Delhi on November 14, 2014.</a:t>
            </a:r>
          </a:p>
        </p:txBody>
      </p:sp>
      <p:sp>
        <p:nvSpPr>
          <p:cNvPr id="38933" name="Text Box 7"/>
          <p:cNvSpPr txBox="1">
            <a:spLocks noChangeArrowheads="1"/>
          </p:cNvSpPr>
          <p:nvPr/>
        </p:nvSpPr>
        <p:spPr bwMode="auto">
          <a:xfrm>
            <a:off x="0" y="1295400"/>
            <a:ext cx="18288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10"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11" action="ppaction://hlinksldjump"/>
              </a:rPr>
              <a:t>Beti</a:t>
            </a:r>
            <a:r>
              <a:rPr lang="en-US" altLang="en-US" sz="1200" b="1" dirty="0">
                <a:hlinkClick r:id="rId11" action="ppaction://hlinksldjump"/>
              </a:rPr>
              <a:t> </a:t>
            </a:r>
            <a:r>
              <a:rPr lang="en-US" altLang="en-US" sz="1200" b="1" dirty="0" err="1">
                <a:hlinkClick r:id="rId11" action="ppaction://hlinksldjump"/>
              </a:rPr>
              <a:t>Bachao</a:t>
            </a:r>
            <a:r>
              <a:rPr lang="en-US" altLang="en-US" sz="1200" b="1" dirty="0">
                <a:hlinkClick r:id="rId11" action="ppaction://hlinksldjump"/>
              </a:rPr>
              <a:t> </a:t>
            </a:r>
            <a:r>
              <a:rPr lang="en-US" altLang="en-US" sz="1200" b="1" dirty="0" err="1">
                <a:hlinkClick r:id="rId11" action="ppaction://hlinksldjump"/>
              </a:rPr>
              <a:t>Beti</a:t>
            </a:r>
            <a:r>
              <a:rPr lang="en-US" altLang="en-US" sz="1200" b="1" dirty="0">
                <a:hlinkClick r:id="rId11" action="ppaction://hlinksldjump"/>
              </a:rPr>
              <a:t> </a:t>
            </a:r>
            <a:r>
              <a:rPr lang="en-US" altLang="en-US" sz="1200" b="1" dirty="0" err="1">
                <a:hlinkClick r:id="rId11" action="ppaction://hlinksldjump"/>
              </a:rPr>
              <a:t>Padao</a:t>
            </a:r>
            <a:r>
              <a:rPr lang="en-US" altLang="en-US" sz="1200" b="1" dirty="0">
                <a:hlinkClick r:id="rId11"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2" action="ppaction://hlinksldjump"/>
              </a:rPr>
              <a:t>Toilets in Anganwadi </a:t>
            </a:r>
            <a:r>
              <a:rPr lang="en-US" altLang="en-US" sz="1200" b="1" dirty="0" err="1">
                <a:hlinkClick r:id="rId12" action="ppaction://hlinksldjump"/>
              </a:rPr>
              <a:t>Centres</a:t>
            </a:r>
            <a:r>
              <a:rPr lang="en-US" altLang="en-US" sz="1200" b="1" dirty="0">
                <a:hlinkClick r:id="rId12"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3"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4"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5"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6" action="ppaction://hlinksldjump"/>
              </a:rPr>
              <a:t>Adoption</a:t>
            </a:r>
            <a:endParaRPr lang="en-IN"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7" action="ppaction://hlinksldjump"/>
              </a:rPr>
              <a:t>Exhibition on ‘Women of India’ at </a:t>
            </a:r>
            <a:r>
              <a:rPr lang="en-US" altLang="en-US" sz="1200" b="1" dirty="0" err="1">
                <a:hlinkClick r:id="rId17" action="ppaction://hlinksldjump"/>
              </a:rPr>
              <a:t>Dilli</a:t>
            </a:r>
            <a:r>
              <a:rPr lang="en-US" altLang="en-US" sz="1200" b="1" dirty="0">
                <a:hlinkClick r:id="rId17" action="ppaction://hlinksldjump"/>
              </a:rPr>
              <a:t> </a:t>
            </a:r>
            <a:r>
              <a:rPr lang="en-US" altLang="en-US" sz="1200" b="1" dirty="0" err="1">
                <a:hlinkClick r:id="rId17" action="ppaction://hlinksldjump"/>
              </a:rPr>
              <a:t>Haat</a:t>
            </a:r>
            <a:r>
              <a:rPr lang="en-US" altLang="en-US" sz="1200" b="1" dirty="0">
                <a:hlinkClick r:id="rId17" action="ppaction://hlinksldjump"/>
              </a:rPr>
              <a:t>, INA, New Delhi</a:t>
            </a:r>
            <a:endParaRPr lang="en-US" altLang="en-US" sz="1200" b="1" dirty="0"/>
          </a:p>
          <a:p>
            <a:pPr eaLnBrk="1" fontAlgn="t" hangingPunct="1"/>
            <a:endParaRPr lang="en-IN" altLang="en-US" sz="1200" b="1" dirty="0">
              <a:hlinkClick r:id="rId18" action="ppaction://hlinksldjump"/>
            </a:endParaRPr>
          </a:p>
          <a:p>
            <a:pPr eaLnBrk="1" hangingPunct="1">
              <a:buFont typeface="Wingdings" panose="05000000000000000000" pitchFamily="2" charset="2"/>
              <a:buChar char="Ø"/>
            </a:pPr>
            <a:r>
              <a:rPr lang="en-IN" altLang="en-US" sz="1200" b="1" dirty="0">
                <a:hlinkClick r:id="rId18"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939" name="Group 76"/>
          <p:cNvGrpSpPr>
            <a:grpSpLocks/>
          </p:cNvGrpSpPr>
          <p:nvPr/>
        </p:nvGrpSpPr>
        <p:grpSpPr bwMode="auto">
          <a:xfrm>
            <a:off x="685800" y="0"/>
            <a:ext cx="1570038" cy="6858000"/>
            <a:chOff x="1143" y="360"/>
            <a:chExt cx="2377" cy="15120"/>
          </a:xfrm>
        </p:grpSpPr>
        <p:sp>
          <p:nvSpPr>
            <p:cNvPr id="39955" name="Freeform 77"/>
            <p:cNvSpPr>
              <a:spLocks/>
            </p:cNvSpPr>
            <p:nvPr/>
          </p:nvSpPr>
          <p:spPr bwMode="auto">
            <a:xfrm>
              <a:off x="1143" y="360"/>
              <a:ext cx="2061" cy="15120"/>
            </a:xfrm>
            <a:custGeom>
              <a:avLst/>
              <a:gdLst>
                <a:gd name="T0" fmla="*/ 9298604 w 430"/>
                <a:gd name="T1" fmla="*/ 0 h 3164"/>
                <a:gd name="T2" fmla="*/ 0 w 430"/>
                <a:gd name="T3" fmla="*/ 180071078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56" name="Freeform 78"/>
            <p:cNvSpPr>
              <a:spLocks/>
            </p:cNvSpPr>
            <p:nvPr/>
          </p:nvSpPr>
          <p:spPr bwMode="auto">
            <a:xfrm>
              <a:off x="1598" y="360"/>
              <a:ext cx="1735" cy="15120"/>
            </a:xfrm>
            <a:custGeom>
              <a:avLst/>
              <a:gdLst>
                <a:gd name="T0" fmla="*/ 2435211 w 362"/>
                <a:gd name="T1" fmla="*/ 0 h 3164"/>
                <a:gd name="T2" fmla="*/ 0 w 362"/>
                <a:gd name="T3" fmla="*/ 180071078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57" name="Freeform 79"/>
            <p:cNvSpPr>
              <a:spLocks/>
            </p:cNvSpPr>
            <p:nvPr/>
          </p:nvSpPr>
          <p:spPr bwMode="auto">
            <a:xfrm>
              <a:off x="1689" y="360"/>
              <a:ext cx="1831" cy="15120"/>
            </a:xfrm>
            <a:custGeom>
              <a:avLst/>
              <a:gdLst>
                <a:gd name="T0" fmla="*/ 4644959 w 382"/>
                <a:gd name="T1" fmla="*/ 0 h 3164"/>
                <a:gd name="T2" fmla="*/ 0 w 382"/>
                <a:gd name="T3" fmla="*/ 180071078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58" name="Freeform 80"/>
            <p:cNvSpPr>
              <a:spLocks/>
            </p:cNvSpPr>
            <p:nvPr/>
          </p:nvSpPr>
          <p:spPr bwMode="auto">
            <a:xfrm>
              <a:off x="1488" y="360"/>
              <a:ext cx="1850" cy="15120"/>
            </a:xfrm>
            <a:custGeom>
              <a:avLst/>
              <a:gdLst>
                <a:gd name="T0" fmla="*/ 5055284 w 386"/>
                <a:gd name="T1" fmla="*/ 0 h 3164"/>
                <a:gd name="T2" fmla="*/ 0 w 386"/>
                <a:gd name="T3" fmla="*/ 180071078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59" name="Freeform 81"/>
            <p:cNvSpPr>
              <a:spLocks/>
            </p:cNvSpPr>
            <p:nvPr/>
          </p:nvSpPr>
          <p:spPr bwMode="auto">
            <a:xfrm>
              <a:off x="1330" y="360"/>
              <a:ext cx="1826" cy="15120"/>
            </a:xfrm>
            <a:custGeom>
              <a:avLst/>
              <a:gdLst>
                <a:gd name="T0" fmla="*/ 4591628 w 381"/>
                <a:gd name="T1" fmla="*/ 0 h 3164"/>
                <a:gd name="T2" fmla="*/ 0 w 381"/>
                <a:gd name="T3" fmla="*/ 180071078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eaLnBrk="1" fontAlgn="auto" hangingPunct="1">
              <a:spcBef>
                <a:spcPts val="0"/>
              </a:spcBef>
              <a:spcAft>
                <a:spcPts val="0"/>
              </a:spcAft>
              <a:defRPr/>
            </a:pPr>
            <a:endParaRPr lang="en-US" sz="2000" b="1" dirty="0">
              <a:solidFill>
                <a:schemeClr val="bg1"/>
              </a:solidFill>
              <a:latin typeface="+mj-lt"/>
            </a:endParaRPr>
          </a:p>
          <a:p>
            <a:pPr eaLnBrk="1" fontAlgn="auto" hangingPunct="1">
              <a:spcBef>
                <a:spcPts val="0"/>
              </a:spcBef>
              <a:spcAft>
                <a:spcPts val="0"/>
              </a:spcAft>
              <a:defRPr/>
            </a:pPr>
            <a:r>
              <a:rPr lang="en-US" sz="2000" b="1" dirty="0">
                <a:solidFill>
                  <a:schemeClr val="bg1"/>
                </a:solidFill>
                <a:latin typeface="+mj-lt"/>
              </a:rPr>
              <a:t>Exhibition on ‘Women of India’ at </a:t>
            </a:r>
            <a:r>
              <a:rPr lang="en-US" sz="2000" b="1" dirty="0" err="1">
                <a:solidFill>
                  <a:schemeClr val="bg1"/>
                </a:solidFill>
                <a:latin typeface="+mj-lt"/>
              </a:rPr>
              <a:t>Dilli</a:t>
            </a:r>
            <a:r>
              <a:rPr lang="en-US" sz="2000" b="1" dirty="0">
                <a:solidFill>
                  <a:schemeClr val="bg1"/>
                </a:solidFill>
                <a:latin typeface="+mj-lt"/>
              </a:rPr>
              <a:t> </a:t>
            </a:r>
            <a:r>
              <a:rPr lang="en-US" sz="2000" b="1" dirty="0" err="1">
                <a:solidFill>
                  <a:schemeClr val="bg1"/>
                </a:solidFill>
                <a:latin typeface="+mj-lt"/>
              </a:rPr>
              <a:t>Haat</a:t>
            </a:r>
            <a:r>
              <a:rPr lang="en-US" sz="2000" b="1" dirty="0">
                <a:solidFill>
                  <a:schemeClr val="bg1"/>
                </a:solidFill>
                <a:latin typeface="+mj-lt"/>
              </a:rPr>
              <a:t>, INA, New Delhi</a:t>
            </a:r>
            <a:endParaRPr lang="en-US" sz="2000" dirty="0">
              <a:solidFill>
                <a:schemeClr val="bg1"/>
              </a:solidFill>
              <a:latin typeface="+mj-lt"/>
            </a:endParaRPr>
          </a:p>
          <a:p>
            <a:pPr eaLnBrk="1" fontAlgn="auto" hangingPunct="1">
              <a:spcBef>
                <a:spcPts val="0"/>
              </a:spcBef>
              <a:spcAft>
                <a:spcPts val="0"/>
              </a:spcAft>
              <a:defRPr/>
            </a:pPr>
            <a:endParaRPr lang="en-US" dirty="0">
              <a:latin typeface="+mn-lt"/>
            </a:endParaRPr>
          </a:p>
        </p:txBody>
      </p:sp>
      <p:sp>
        <p:nvSpPr>
          <p:cNvPr id="39941" name="Freeform 3"/>
          <p:cNvSpPr>
            <a:spLocks/>
          </p:cNvSpPr>
          <p:nvPr/>
        </p:nvSpPr>
        <p:spPr bwMode="auto">
          <a:xfrm>
            <a:off x="0" y="5334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8" name="Picture 7"/>
          <p:cNvPicPr/>
          <p:nvPr/>
        </p:nvPicPr>
        <p:blipFill>
          <a:blip r:embed="rId3" cstate="print">
            <a:extLst/>
          </a:blip>
          <a:stretch>
            <a:fillRect/>
          </a:stretch>
        </p:blipFill>
        <p:spPr bwMode="auto">
          <a:xfrm>
            <a:off x="6747162" y="5198608"/>
            <a:ext cx="2396838" cy="1735592"/>
          </a:xfrm>
          <a:prstGeom prst="rect">
            <a:avLst/>
          </a:prstGeom>
          <a:ln>
            <a:noFill/>
          </a:ln>
          <a:effectLst>
            <a:softEdge rad="112500"/>
          </a:effectLst>
        </p:spPr>
      </p:pic>
      <p:sp>
        <p:nvSpPr>
          <p:cNvPr id="39943"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440" name="Text Box 8"/>
          <p:cNvSpPr txBox="1">
            <a:spLocks noChangeArrowheads="1"/>
          </p:cNvSpPr>
          <p:nvPr/>
        </p:nvSpPr>
        <p:spPr bwMode="auto">
          <a:xfrm>
            <a:off x="1828800" y="1295400"/>
            <a:ext cx="4724400" cy="647700"/>
          </a:xfrm>
          <a:prstGeom prst="rect">
            <a:avLst/>
          </a:prstGeom>
          <a:noFill/>
          <a:ln w="9525" algn="in">
            <a:noFill/>
            <a:miter lim="800000"/>
            <a:headEnd/>
            <a:tailEnd/>
          </a:ln>
          <a:effectLst/>
        </p:spPr>
        <p:txBody>
          <a:bodyPr lIns="36576" tIns="36576" rIns="36576" bIns="36576"/>
          <a:lstStyle/>
          <a:p>
            <a:pPr eaLnBrk="1" fontAlgn="auto" hangingPunct="1">
              <a:spcBef>
                <a:spcPts val="0"/>
              </a:spcBef>
              <a:spcAft>
                <a:spcPts val="0"/>
              </a:spcAft>
              <a:defRPr/>
            </a:pPr>
            <a:endParaRPr lang="en-US" sz="1400" dirty="0">
              <a:solidFill>
                <a:schemeClr val="accent6">
                  <a:lumMod val="75000"/>
                </a:schemeClr>
              </a:solidFill>
              <a:latin typeface="Arial" pitchFamily="34" charset="0"/>
              <a:cs typeface="Arial" pitchFamily="34" charset="0"/>
            </a:endParaRPr>
          </a:p>
        </p:txBody>
      </p:sp>
      <p:sp>
        <p:nvSpPr>
          <p:cNvPr id="39945"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a:solidFill>
                  <a:srgbClr val="FF6600"/>
                </a:solidFill>
                <a:cs typeface="Arial" panose="020B0604020202020204" pitchFamily="34" charset="0"/>
              </a:rPr>
              <a:t>Photo Gallery</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44000"/>
              </a:lnSpc>
              <a:spcAft>
                <a:spcPts val="1000"/>
              </a:spcAft>
            </a:pPr>
            <a:r>
              <a:rPr lang="en-US" altLang="en-US" sz="1100">
                <a:solidFill>
                  <a:srgbClr val="FF6600"/>
                </a:solidFill>
                <a:cs typeface="Arial" panose="020B0604020202020204" pitchFamily="34" charset="0"/>
              </a:rPr>
              <a:t>Audio/Video</a:t>
            </a:r>
          </a:p>
          <a:p>
            <a:pPr eaLnBrk="1" hangingPunct="1">
              <a:lnSpc>
                <a:spcPct val="144000"/>
              </a:lnSpc>
              <a:spcAft>
                <a:spcPts val="1000"/>
              </a:spcAft>
            </a:pPr>
            <a:endParaRPr lang="en-US" altLang="en-US" sz="1100">
              <a:solidFill>
                <a:srgbClr val="676767"/>
              </a:solidFill>
              <a:cs typeface="Arial" panose="020B0604020202020204" pitchFamily="34" charset="0"/>
            </a:endParaRPr>
          </a:p>
          <a:p>
            <a:pPr eaLnBrk="1" hangingPunct="1">
              <a:lnSpc>
                <a:spcPct val="112000"/>
              </a:lnSpc>
              <a:spcAft>
                <a:spcPts val="1000"/>
              </a:spcAft>
            </a:pPr>
            <a:r>
              <a:rPr lang="en-US" altLang="en-US" sz="1100">
                <a:solidFill>
                  <a:srgbClr val="EF792F"/>
                </a:solidFill>
                <a:cs typeface="Arial" panose="020B0604020202020204" pitchFamily="34" charset="0"/>
              </a:rPr>
              <a:t>Achievements</a:t>
            </a:r>
          </a:p>
        </p:txBody>
      </p:sp>
      <p:pic>
        <p:nvPicPr>
          <p:cNvPr id="39946" name="Picture 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7" name="Picture 1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8" name="Picture 1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9" name="Text Box 2"/>
          <p:cNvSpPr txBox="1">
            <a:spLocks noChangeArrowheads="1"/>
          </p:cNvSpPr>
          <p:nvPr/>
        </p:nvSpPr>
        <p:spPr bwMode="auto">
          <a:xfrm>
            <a:off x="1981200" y="12287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a:t> </a:t>
            </a:r>
            <a:endParaRPr lang="en-IN" altLang="en-US" sz="1200"/>
          </a:p>
          <a:p>
            <a:pPr algn="just" eaLnBrk="1" hangingPunct="1">
              <a:spcAft>
                <a:spcPts val="1000"/>
              </a:spcAft>
            </a:pPr>
            <a:endParaRPr lang="en-IN" altLang="en-US" sz="1200">
              <a:cs typeface="Arial" panose="020B0604020202020204" pitchFamily="34" charset="0"/>
            </a:endParaRPr>
          </a:p>
          <a:p>
            <a:pPr algn="just" eaLnBrk="1" hangingPunct="1"/>
            <a:endParaRPr lang="en-US" altLang="en-US" sz="1200">
              <a:cs typeface="Arial" panose="020B0604020202020204" pitchFamily="34" charset="0"/>
            </a:endParaRPr>
          </a:p>
        </p:txBody>
      </p:sp>
      <p:sp>
        <p:nvSpPr>
          <p:cNvPr id="39950" name="Text Box 4"/>
          <p:cNvSpPr txBox="1">
            <a:spLocks noChangeArrowheads="1"/>
          </p:cNvSpPr>
          <p:nvPr/>
        </p:nvSpPr>
        <p:spPr bwMode="auto">
          <a:xfrm>
            <a:off x="1997075" y="1752600"/>
            <a:ext cx="4595813"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US" altLang="en-US" sz="1200" dirty="0"/>
              <a:t>The Ministry of Women and Child Development organized ‘Women of India’ Exhibition at </a:t>
            </a:r>
            <a:r>
              <a:rPr lang="en-US" altLang="en-US" sz="1200" dirty="0" err="1"/>
              <a:t>Dilli</a:t>
            </a:r>
            <a:r>
              <a:rPr lang="en-US" altLang="en-US" sz="1200" dirty="0"/>
              <a:t> </a:t>
            </a:r>
            <a:r>
              <a:rPr lang="en-US" altLang="en-US" sz="1200" dirty="0" err="1"/>
              <a:t>Haat</a:t>
            </a:r>
            <a:r>
              <a:rPr lang="en-US" altLang="en-US" sz="1200" dirty="0"/>
              <a:t>, INA, New Delhi from 13</a:t>
            </a:r>
            <a:r>
              <a:rPr lang="en-US" altLang="en-US" sz="1200" baseline="30000" dirty="0"/>
              <a:t>th</a:t>
            </a:r>
            <a:r>
              <a:rPr lang="en-US" altLang="en-US" sz="1200" dirty="0"/>
              <a:t> – 19</a:t>
            </a:r>
            <a:r>
              <a:rPr lang="en-US" altLang="en-US" sz="1200" baseline="30000" dirty="0"/>
              <a:t>th</a:t>
            </a:r>
            <a:r>
              <a:rPr lang="en-US" altLang="en-US" sz="1200" dirty="0"/>
              <a:t> November, 2014. The aim of the Exhibition was to empower rural women artisans and provide platform for their economic empowerment. Success stories of Eminent Women of India were highlighted in the panels. </a:t>
            </a:r>
          </a:p>
          <a:p>
            <a:pPr algn="just" eaLnBrk="1" hangingPunct="1"/>
            <a:r>
              <a:rPr lang="en-US" altLang="en-US" sz="1200" dirty="0"/>
              <a:t> </a:t>
            </a:r>
          </a:p>
          <a:p>
            <a:pPr algn="just" eaLnBrk="1" hangingPunct="1"/>
            <a:r>
              <a:rPr lang="en-US" altLang="en-US" sz="1200" dirty="0"/>
              <a:t>In all 205 organizations from all over India exhibited their products and handicrafts. </a:t>
            </a:r>
          </a:p>
          <a:p>
            <a:pPr eaLnBrk="1" hangingPunct="1"/>
            <a:r>
              <a:rPr lang="en-US" altLang="en-US" sz="1200" b="1" dirty="0"/>
              <a:t>         </a:t>
            </a:r>
            <a:endParaRPr lang="en-US" altLang="en-US" sz="12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39951"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pic>
        <p:nvPicPr>
          <p:cNvPr id="28" name="Picture 27" descr="The Union Minister for Women and Child Development, Smt. Maneka Sanjay Gandhi visiting the Women of India Exhibition, at Dilli Haat, in New Delhi on November 14, 2014. "/>
          <p:cNvPicPr/>
          <p:nvPr/>
        </p:nvPicPr>
        <p:blipFill>
          <a:blip r:embed="rId7" cstate="print">
            <a:extLst/>
          </a:blip>
          <a:srcRect/>
          <a:stretch>
            <a:fillRect/>
          </a:stretch>
        </p:blipFill>
        <p:spPr bwMode="auto">
          <a:xfrm>
            <a:off x="6714162" y="3628004"/>
            <a:ext cx="2429837" cy="1676400"/>
          </a:xfrm>
          <a:prstGeom prst="rect">
            <a:avLst/>
          </a:prstGeom>
          <a:ln>
            <a:noFill/>
          </a:ln>
          <a:effectLst>
            <a:softEdge rad="112500"/>
          </a:effectLst>
          <a:extLst/>
        </p:spPr>
      </p:pic>
      <p:sp>
        <p:nvSpPr>
          <p:cNvPr id="39953" name="Rectangle 28"/>
          <p:cNvSpPr>
            <a:spLocks noChangeArrowheads="1"/>
          </p:cNvSpPr>
          <p:nvPr/>
        </p:nvSpPr>
        <p:spPr bwMode="auto">
          <a:xfrm>
            <a:off x="1987550" y="4191000"/>
            <a:ext cx="456565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eaLnBrk="1" hangingPunct="1"/>
            <a:r>
              <a:rPr lang="en-IN" altLang="en-US" sz="1200" i="1" dirty="0">
                <a:solidFill>
                  <a:srgbClr val="FF6600"/>
                </a:solidFill>
              </a:rPr>
              <a:t>The Union Minister for Women and Child Development, Smt. </a:t>
            </a:r>
            <a:r>
              <a:rPr lang="en-IN" altLang="en-US" sz="1200" i="1" dirty="0" err="1">
                <a:solidFill>
                  <a:srgbClr val="FF6600"/>
                </a:solidFill>
              </a:rPr>
              <a:t>Maneka</a:t>
            </a:r>
            <a:r>
              <a:rPr lang="en-IN" altLang="en-US" sz="1200" i="1" dirty="0">
                <a:solidFill>
                  <a:srgbClr val="FF6600"/>
                </a:solidFill>
              </a:rPr>
              <a:t> Sanjay Gandhi visiting the Women of India Exhibition, at </a:t>
            </a:r>
            <a:r>
              <a:rPr lang="en-IN" altLang="en-US" sz="1200" i="1" dirty="0" err="1">
                <a:solidFill>
                  <a:srgbClr val="FF6600"/>
                </a:solidFill>
              </a:rPr>
              <a:t>Dilli</a:t>
            </a:r>
            <a:r>
              <a:rPr lang="en-IN" altLang="en-US" sz="1200" i="1" dirty="0">
                <a:solidFill>
                  <a:srgbClr val="FF6600"/>
                </a:solidFill>
              </a:rPr>
              <a:t> </a:t>
            </a:r>
            <a:r>
              <a:rPr lang="en-IN" altLang="en-US" sz="1200" i="1" dirty="0" err="1">
                <a:solidFill>
                  <a:srgbClr val="FF6600"/>
                </a:solidFill>
              </a:rPr>
              <a:t>Haat</a:t>
            </a:r>
            <a:r>
              <a:rPr lang="en-IN" altLang="en-US" sz="1200" i="1" dirty="0">
                <a:solidFill>
                  <a:srgbClr val="FF6600"/>
                </a:solidFill>
              </a:rPr>
              <a:t>, in New Delhi on November 14, 2014.</a:t>
            </a:r>
          </a:p>
        </p:txBody>
      </p:sp>
      <p:sp>
        <p:nvSpPr>
          <p:cNvPr id="39954" name="Text Box 7"/>
          <p:cNvSpPr txBox="1">
            <a:spLocks noChangeArrowheads="1"/>
          </p:cNvSpPr>
          <p:nvPr/>
        </p:nvSpPr>
        <p:spPr bwMode="auto">
          <a:xfrm>
            <a:off x="0" y="1600200"/>
            <a:ext cx="182880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8"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9" action="ppaction://hlinksldjump"/>
              </a:rPr>
              <a:t>Beti</a:t>
            </a:r>
            <a:r>
              <a:rPr lang="en-US" altLang="en-US" sz="1200" b="1" dirty="0">
                <a:hlinkClick r:id="rId9" action="ppaction://hlinksldjump"/>
              </a:rPr>
              <a:t> </a:t>
            </a:r>
            <a:r>
              <a:rPr lang="en-US" altLang="en-US" sz="1200" b="1" dirty="0" err="1">
                <a:hlinkClick r:id="rId9" action="ppaction://hlinksldjump"/>
              </a:rPr>
              <a:t>Bachao</a:t>
            </a:r>
            <a:r>
              <a:rPr lang="en-US" altLang="en-US" sz="1200" b="1" dirty="0">
                <a:hlinkClick r:id="rId9" action="ppaction://hlinksldjump"/>
              </a:rPr>
              <a:t> </a:t>
            </a:r>
            <a:r>
              <a:rPr lang="en-US" altLang="en-US" sz="1200" b="1" dirty="0" err="1">
                <a:hlinkClick r:id="rId9" action="ppaction://hlinksldjump"/>
              </a:rPr>
              <a:t>Beti</a:t>
            </a:r>
            <a:r>
              <a:rPr lang="en-US" altLang="en-US" sz="1200" b="1" dirty="0">
                <a:hlinkClick r:id="rId9" action="ppaction://hlinksldjump"/>
              </a:rPr>
              <a:t> </a:t>
            </a:r>
            <a:r>
              <a:rPr lang="en-US" altLang="en-US" sz="1200" b="1" dirty="0" err="1">
                <a:hlinkClick r:id="rId9" action="ppaction://hlinksldjump"/>
              </a:rPr>
              <a:t>Padao</a:t>
            </a:r>
            <a:r>
              <a:rPr lang="en-US" altLang="en-US" sz="1200" b="1" dirty="0">
                <a:hlinkClick r:id="rId9"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0" action="ppaction://hlinksldjump"/>
              </a:rPr>
              <a:t>Toilets in Anganwadi </a:t>
            </a:r>
            <a:r>
              <a:rPr lang="en-US" altLang="en-US" sz="1200" b="1" dirty="0" err="1">
                <a:hlinkClick r:id="rId10" action="ppaction://hlinksldjump"/>
              </a:rPr>
              <a:t>Centres</a:t>
            </a:r>
            <a:r>
              <a:rPr lang="en-US" altLang="en-US" sz="1200" b="1" dirty="0">
                <a:hlinkClick r:id="rId10"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2"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3"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4"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5" action="ppaction://hlinksldjump"/>
              </a:rPr>
              <a:t>Bal </a:t>
            </a:r>
            <a:r>
              <a:rPr lang="en-US" altLang="en-US" sz="1200" b="1" dirty="0" err="1">
                <a:hlinkClick r:id="rId15" action="ppaction://hlinksldjump"/>
              </a:rPr>
              <a:t>Swachh</a:t>
            </a:r>
            <a:r>
              <a:rPr lang="en-US" altLang="en-US" sz="1200" b="1" dirty="0">
                <a:hlinkClick r:id="rId15" action="ppaction://hlinksldjump"/>
              </a:rPr>
              <a:t> </a:t>
            </a:r>
            <a:r>
              <a:rPr lang="en-US" altLang="en-US" sz="1200" b="1" dirty="0" err="1">
                <a:hlinkClick r:id="rId15" action="ppaction://hlinksldjump"/>
              </a:rPr>
              <a:t>Diwas</a:t>
            </a:r>
            <a:endParaRPr lang="en-US" altLang="en-US" sz="1200" b="1" dirty="0"/>
          </a:p>
          <a:p>
            <a:pPr eaLnBrk="1" fontAlgn="t" hangingPunct="1"/>
            <a:endParaRPr lang="en-IN" altLang="en-US" sz="1200" b="1" dirty="0">
              <a:hlinkClick r:id="rId16" action="ppaction://hlinksldjump"/>
            </a:endParaRPr>
          </a:p>
          <a:p>
            <a:pPr eaLnBrk="1" hangingPunct="1">
              <a:buFont typeface="Wingdings" panose="05000000000000000000" pitchFamily="2" charset="2"/>
              <a:buChar char="Ø"/>
            </a:pPr>
            <a:r>
              <a:rPr lang="en-IN" altLang="en-US" sz="1200" b="1" dirty="0">
                <a:hlinkClick r:id="rId16" action="ppaction://hlinksldjump"/>
              </a:rPr>
              <a:t>National Awards</a:t>
            </a:r>
            <a:endParaRPr lang="en-IN" altLang="en-US" sz="1200" b="1" dirty="0"/>
          </a:p>
        </p:txBody>
      </p:sp>
    </p:spTree>
  </p:cSld>
  <p:clrMapOvr>
    <a:masterClrMapping/>
  </p:clrMapOvr>
  <p:transition spd="slow">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reeform 75"/>
          <p:cNvSpPr>
            <a:spLocks noEditPoints="1"/>
          </p:cNvSpPr>
          <p:nvPr/>
        </p:nvSpPr>
        <p:spPr bwMode="auto">
          <a:xfrm>
            <a:off x="0" y="0"/>
            <a:ext cx="2438400" cy="6858000"/>
          </a:xfrm>
          <a:custGeom>
            <a:avLst/>
            <a:gdLst>
              <a:gd name="T0" fmla="*/ 2147483647 w 630"/>
              <a:gd name="T1" fmla="*/ 2147483647 h 3168"/>
              <a:gd name="T2" fmla="*/ 2147483647 w 630"/>
              <a:gd name="T3" fmla="*/ 2147483647 h 3168"/>
              <a:gd name="T4" fmla="*/ 0 w 630"/>
              <a:gd name="T5" fmla="*/ 2147483647 h 3168"/>
              <a:gd name="T6" fmla="*/ 0 w 630"/>
              <a:gd name="T7" fmla="*/ 0 h 3168"/>
              <a:gd name="T8" fmla="*/ 2147483647 w 630"/>
              <a:gd name="T9" fmla="*/ 0 h 3168"/>
              <a:gd name="T10" fmla="*/ 2147483647 w 630"/>
              <a:gd name="T11" fmla="*/ 2147483647 h 3168"/>
              <a:gd name="T12" fmla="*/ 2147483647 w 630"/>
              <a:gd name="T13" fmla="*/ 2147483647 h 3168"/>
              <a:gd name="T14" fmla="*/ 0 w 630"/>
              <a:gd name="T15" fmla="*/ 2147483647 h 3168"/>
              <a:gd name="T16" fmla="*/ 0 w 630"/>
              <a:gd name="T17" fmla="*/ 2147483647 h 3168"/>
              <a:gd name="T18" fmla="*/ 2147483647 w 630"/>
              <a:gd name="T19" fmla="*/ 2147483647 h 3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0"/>
              <a:gd name="T31" fmla="*/ 0 h 3168"/>
              <a:gd name="T32" fmla="*/ 630 w 630"/>
              <a:gd name="T33" fmla="*/ 3168 h 3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0" h="3168">
                <a:moveTo>
                  <a:pt x="178" y="3168"/>
                </a:moveTo>
                <a:cubicBezTo>
                  <a:pt x="124" y="3168"/>
                  <a:pt x="124" y="3168"/>
                  <a:pt x="124" y="3168"/>
                </a:cubicBezTo>
                <a:cubicBezTo>
                  <a:pt x="0" y="685"/>
                  <a:pt x="0" y="685"/>
                  <a:pt x="0" y="685"/>
                </a:cubicBezTo>
                <a:cubicBezTo>
                  <a:pt x="0" y="0"/>
                  <a:pt x="0" y="0"/>
                  <a:pt x="0" y="0"/>
                </a:cubicBezTo>
                <a:cubicBezTo>
                  <a:pt x="418" y="0"/>
                  <a:pt x="418" y="0"/>
                  <a:pt x="418" y="0"/>
                </a:cubicBezTo>
                <a:cubicBezTo>
                  <a:pt x="476" y="384"/>
                  <a:pt x="630" y="1741"/>
                  <a:pt x="178" y="3168"/>
                </a:cubicBezTo>
                <a:close/>
                <a:moveTo>
                  <a:pt x="124" y="3168"/>
                </a:moveTo>
                <a:cubicBezTo>
                  <a:pt x="0" y="685"/>
                  <a:pt x="0" y="685"/>
                  <a:pt x="0" y="685"/>
                </a:cubicBezTo>
                <a:cubicBezTo>
                  <a:pt x="0" y="3168"/>
                  <a:pt x="0" y="3168"/>
                  <a:pt x="0" y="3168"/>
                </a:cubicBezTo>
                <a:lnTo>
                  <a:pt x="124" y="3168"/>
                </a:lnTo>
                <a:close/>
              </a:path>
            </a:pathLst>
          </a:custGeom>
          <a:gradFill rotWithShape="1">
            <a:gsLst>
              <a:gs pos="0">
                <a:srgbClr val="EFB32F"/>
              </a:gs>
              <a:gs pos="100000">
                <a:srgbClr val="EF792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0963" name="Group 76"/>
          <p:cNvGrpSpPr>
            <a:grpSpLocks/>
          </p:cNvGrpSpPr>
          <p:nvPr/>
        </p:nvGrpSpPr>
        <p:grpSpPr bwMode="auto">
          <a:xfrm>
            <a:off x="685800" y="0"/>
            <a:ext cx="1570038" cy="6858000"/>
            <a:chOff x="1143" y="360"/>
            <a:chExt cx="2377" cy="15120"/>
          </a:xfrm>
        </p:grpSpPr>
        <p:sp>
          <p:nvSpPr>
            <p:cNvPr id="40977" name="Freeform 77"/>
            <p:cNvSpPr>
              <a:spLocks/>
            </p:cNvSpPr>
            <p:nvPr/>
          </p:nvSpPr>
          <p:spPr bwMode="auto">
            <a:xfrm>
              <a:off x="1143" y="360"/>
              <a:ext cx="2061" cy="15120"/>
            </a:xfrm>
            <a:custGeom>
              <a:avLst/>
              <a:gdLst>
                <a:gd name="T0" fmla="*/ 1940029 w 430"/>
                <a:gd name="T1" fmla="*/ 0 h 3164"/>
                <a:gd name="T2" fmla="*/ 0 w 430"/>
                <a:gd name="T3" fmla="*/ 37681542 h 3164"/>
                <a:gd name="T4" fmla="*/ 0 60000 65536"/>
                <a:gd name="T5" fmla="*/ 0 60000 65536"/>
                <a:gd name="T6" fmla="*/ 0 w 430"/>
                <a:gd name="T7" fmla="*/ 0 h 3164"/>
                <a:gd name="T8" fmla="*/ 430 w 430"/>
                <a:gd name="T9" fmla="*/ 3164 h 3164"/>
              </a:gdLst>
              <a:ahLst/>
              <a:cxnLst>
                <a:cxn ang="T4">
                  <a:pos x="T0" y="T1"/>
                </a:cxn>
                <a:cxn ang="T5">
                  <a:pos x="T2" y="T3"/>
                </a:cxn>
              </a:cxnLst>
              <a:rect l="T6" t="T7" r="T8" b="T9"/>
              <a:pathLst>
                <a:path w="430" h="3164">
                  <a:moveTo>
                    <a:pt x="160" y="0"/>
                  </a:moveTo>
                  <a:cubicBezTo>
                    <a:pt x="430" y="1502"/>
                    <a:pt x="90" y="2850"/>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78" name="Freeform 78"/>
            <p:cNvSpPr>
              <a:spLocks/>
            </p:cNvSpPr>
            <p:nvPr/>
          </p:nvSpPr>
          <p:spPr bwMode="auto">
            <a:xfrm>
              <a:off x="1598" y="360"/>
              <a:ext cx="1735" cy="15120"/>
            </a:xfrm>
            <a:custGeom>
              <a:avLst/>
              <a:gdLst>
                <a:gd name="T0" fmla="*/ 508096 w 362"/>
                <a:gd name="T1" fmla="*/ 0 h 3164"/>
                <a:gd name="T2" fmla="*/ 0 w 362"/>
                <a:gd name="T3" fmla="*/ 37681542 h 3164"/>
                <a:gd name="T4" fmla="*/ 0 60000 65536"/>
                <a:gd name="T5" fmla="*/ 0 60000 65536"/>
                <a:gd name="T6" fmla="*/ 0 w 362"/>
                <a:gd name="T7" fmla="*/ 0 h 3164"/>
                <a:gd name="T8" fmla="*/ 362 w 362"/>
                <a:gd name="T9" fmla="*/ 3164 h 3164"/>
              </a:gdLst>
              <a:ahLst/>
              <a:cxnLst>
                <a:cxn ang="T4">
                  <a:pos x="T0" y="T1"/>
                </a:cxn>
                <a:cxn ang="T5">
                  <a:pos x="T2" y="T3"/>
                </a:cxn>
              </a:cxnLst>
              <a:rect l="T6" t="T7" r="T8" b="T9"/>
              <a:pathLst>
                <a:path w="362" h="3164">
                  <a:moveTo>
                    <a:pt x="42" y="0"/>
                  </a:moveTo>
                  <a:cubicBezTo>
                    <a:pt x="362" y="1456"/>
                    <a:pt x="90" y="2791"/>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79" name="Freeform 79"/>
            <p:cNvSpPr>
              <a:spLocks/>
            </p:cNvSpPr>
            <p:nvPr/>
          </p:nvSpPr>
          <p:spPr bwMode="auto">
            <a:xfrm>
              <a:off x="1689" y="360"/>
              <a:ext cx="1831" cy="15120"/>
            </a:xfrm>
            <a:custGeom>
              <a:avLst/>
              <a:gdLst>
                <a:gd name="T0" fmla="*/ 969074 w 382"/>
                <a:gd name="T1" fmla="*/ 0 h 3164"/>
                <a:gd name="T2" fmla="*/ 0 w 382"/>
                <a:gd name="T3" fmla="*/ 37681542 h 3164"/>
                <a:gd name="T4" fmla="*/ 0 60000 65536"/>
                <a:gd name="T5" fmla="*/ 0 60000 65536"/>
                <a:gd name="T6" fmla="*/ 0 w 382"/>
                <a:gd name="T7" fmla="*/ 0 h 3164"/>
                <a:gd name="T8" fmla="*/ 382 w 382"/>
                <a:gd name="T9" fmla="*/ 3164 h 3164"/>
              </a:gdLst>
              <a:ahLst/>
              <a:cxnLst>
                <a:cxn ang="T4">
                  <a:pos x="T0" y="T1"/>
                </a:cxn>
                <a:cxn ang="T5">
                  <a:pos x="T2" y="T3"/>
                </a:cxn>
              </a:cxnLst>
              <a:rect l="T6" t="T7" r="T8" b="T9"/>
              <a:pathLst>
                <a:path w="382" h="3164">
                  <a:moveTo>
                    <a:pt x="80" y="0"/>
                  </a:moveTo>
                  <a:cubicBezTo>
                    <a:pt x="382" y="1458"/>
                    <a:pt x="96"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80" name="Freeform 80"/>
            <p:cNvSpPr>
              <a:spLocks/>
            </p:cNvSpPr>
            <p:nvPr/>
          </p:nvSpPr>
          <p:spPr bwMode="auto">
            <a:xfrm>
              <a:off x="1488" y="360"/>
              <a:ext cx="1850" cy="15120"/>
            </a:xfrm>
            <a:custGeom>
              <a:avLst/>
              <a:gdLst>
                <a:gd name="T0" fmla="*/ 1054778 w 386"/>
                <a:gd name="T1" fmla="*/ 0 h 3164"/>
                <a:gd name="T2" fmla="*/ 0 w 386"/>
                <a:gd name="T3" fmla="*/ 37681542 h 3164"/>
                <a:gd name="T4" fmla="*/ 0 60000 65536"/>
                <a:gd name="T5" fmla="*/ 0 60000 65536"/>
                <a:gd name="T6" fmla="*/ 0 w 386"/>
                <a:gd name="T7" fmla="*/ 0 h 3164"/>
                <a:gd name="T8" fmla="*/ 386 w 386"/>
                <a:gd name="T9" fmla="*/ 3164 h 3164"/>
              </a:gdLst>
              <a:ahLst/>
              <a:cxnLst>
                <a:cxn ang="T4">
                  <a:pos x="T0" y="T1"/>
                </a:cxn>
                <a:cxn ang="T5">
                  <a:pos x="T2" y="T3"/>
                </a:cxn>
              </a:cxnLst>
              <a:rect l="T6" t="T7" r="T8" b="T9"/>
              <a:pathLst>
                <a:path w="386" h="3164">
                  <a:moveTo>
                    <a:pt x="87" y="0"/>
                  </a:moveTo>
                  <a:cubicBezTo>
                    <a:pt x="386" y="1461"/>
                    <a:pt x="95" y="2793"/>
                    <a:pt x="0" y="3164"/>
                  </a:cubicBezTo>
                </a:path>
              </a:pathLst>
            </a:custGeom>
            <a:noFill/>
            <a:ln w="6350">
              <a:solidFill>
                <a:srgbClr val="FFFFFE"/>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81" name="Freeform 81"/>
            <p:cNvSpPr>
              <a:spLocks/>
            </p:cNvSpPr>
            <p:nvPr/>
          </p:nvSpPr>
          <p:spPr bwMode="auto">
            <a:xfrm>
              <a:off x="1330" y="360"/>
              <a:ext cx="1826" cy="15120"/>
            </a:xfrm>
            <a:custGeom>
              <a:avLst/>
              <a:gdLst>
                <a:gd name="T0" fmla="*/ 958056 w 381"/>
                <a:gd name="T1" fmla="*/ 0 h 3164"/>
                <a:gd name="T2" fmla="*/ 0 w 381"/>
                <a:gd name="T3" fmla="*/ 37681542 h 3164"/>
                <a:gd name="T4" fmla="*/ 0 60000 65536"/>
                <a:gd name="T5" fmla="*/ 0 60000 65536"/>
                <a:gd name="T6" fmla="*/ 0 w 381"/>
                <a:gd name="T7" fmla="*/ 0 h 3164"/>
                <a:gd name="T8" fmla="*/ 381 w 381"/>
                <a:gd name="T9" fmla="*/ 3164 h 3164"/>
              </a:gdLst>
              <a:ahLst/>
              <a:cxnLst>
                <a:cxn ang="T4">
                  <a:pos x="T0" y="T1"/>
                </a:cxn>
                <a:cxn ang="T5">
                  <a:pos x="T2" y="T3"/>
                </a:cxn>
              </a:cxnLst>
              <a:rect l="T6" t="T7" r="T8" b="T9"/>
              <a:pathLst>
                <a:path w="381" h="3164">
                  <a:moveTo>
                    <a:pt x="79" y="0"/>
                  </a:moveTo>
                  <a:cubicBezTo>
                    <a:pt x="381" y="1458"/>
                    <a:pt x="95" y="2789"/>
                    <a:pt x="0" y="3164"/>
                  </a:cubicBezTo>
                </a:path>
              </a:pathLst>
            </a:custGeom>
            <a:noFill/>
            <a:ln w="6350">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8434" name="Freeform 2"/>
          <p:cNvSpPr>
            <a:spLocks/>
          </p:cNvSpPr>
          <p:nvPr/>
        </p:nvSpPr>
        <p:spPr bwMode="auto">
          <a:xfrm>
            <a:off x="0" y="-228600"/>
            <a:ext cx="9144000" cy="1600200"/>
          </a:xfrm>
          <a:custGeom>
            <a:avLst/>
            <a:gdLst/>
            <a:ahLst/>
            <a:cxnLst>
              <a:cxn ang="0">
                <a:pos x="0" y="0"/>
              </a:cxn>
              <a:cxn ang="0">
                <a:pos x="0" y="627"/>
              </a:cxn>
              <a:cxn ang="0">
                <a:pos x="2168" y="276"/>
              </a:cxn>
              <a:cxn ang="0">
                <a:pos x="3168" y="242"/>
              </a:cxn>
              <a:cxn ang="0">
                <a:pos x="3168" y="0"/>
              </a:cxn>
              <a:cxn ang="0">
                <a:pos x="0" y="0"/>
              </a:cxn>
            </a:cxnLst>
            <a:rect l="0" t="0" r="r" b="b"/>
            <a:pathLst>
              <a:path w="3168" h="627">
                <a:moveTo>
                  <a:pt x="0" y="0"/>
                </a:moveTo>
                <a:cubicBezTo>
                  <a:pt x="0" y="627"/>
                  <a:pt x="0" y="627"/>
                  <a:pt x="0" y="627"/>
                </a:cubicBezTo>
                <a:cubicBezTo>
                  <a:pt x="731" y="409"/>
                  <a:pt x="1853" y="296"/>
                  <a:pt x="2168" y="276"/>
                </a:cubicBezTo>
                <a:cubicBezTo>
                  <a:pt x="2610" y="249"/>
                  <a:pt x="2951" y="243"/>
                  <a:pt x="3168" y="242"/>
                </a:cubicBezTo>
                <a:cubicBezTo>
                  <a:pt x="3168" y="0"/>
                  <a:pt x="3168" y="0"/>
                  <a:pt x="3168" y="0"/>
                </a:cubicBezTo>
                <a:lnTo>
                  <a:pt x="0" y="0"/>
                </a:lnTo>
                <a:close/>
              </a:path>
            </a:pathLst>
          </a:custGeom>
          <a:solidFill>
            <a:srgbClr val="2E3640"/>
          </a:solidFill>
          <a:ln w="9525">
            <a:noFill/>
            <a:round/>
            <a:headEnd/>
            <a:tailEnd/>
          </a:ln>
          <a:effectLst/>
        </p:spPr>
        <p:txBody>
          <a:bodyPr/>
          <a:lstStyle/>
          <a:p>
            <a:pPr>
              <a:defRPr/>
            </a:pPr>
            <a:endParaRPr lang="en-US" sz="2000" b="1" dirty="0">
              <a:solidFill>
                <a:schemeClr val="bg1"/>
              </a:solidFill>
              <a:latin typeface="+mj-lt"/>
            </a:endParaRPr>
          </a:p>
          <a:p>
            <a:pPr>
              <a:defRPr/>
            </a:pPr>
            <a:r>
              <a:rPr lang="en-IN" sz="2000" b="1" dirty="0">
                <a:solidFill>
                  <a:schemeClr val="bg1"/>
                </a:solidFill>
                <a:latin typeface="+mj-lt"/>
              </a:rPr>
              <a:t>NATIONAL AWARDS</a:t>
            </a:r>
            <a:endParaRPr lang="en-IN" sz="2000" dirty="0">
              <a:solidFill>
                <a:schemeClr val="bg1"/>
              </a:solidFill>
              <a:latin typeface="+mj-lt"/>
            </a:endParaRPr>
          </a:p>
          <a:p>
            <a:pPr>
              <a:defRPr/>
            </a:pPr>
            <a:endParaRPr lang="en-US" b="1" dirty="0">
              <a:solidFill>
                <a:schemeClr val="bg1"/>
              </a:solidFill>
              <a:latin typeface="Arial" pitchFamily="34" charset="0"/>
              <a:cs typeface="Arial" pitchFamily="34" charset="0"/>
            </a:endParaRPr>
          </a:p>
          <a:p>
            <a:pPr>
              <a:defRPr/>
            </a:pPr>
            <a:endParaRPr lang="en-US" dirty="0"/>
          </a:p>
        </p:txBody>
      </p:sp>
      <p:sp>
        <p:nvSpPr>
          <p:cNvPr id="40965" name="Freeform 3"/>
          <p:cNvSpPr>
            <a:spLocks/>
          </p:cNvSpPr>
          <p:nvPr/>
        </p:nvSpPr>
        <p:spPr bwMode="auto">
          <a:xfrm>
            <a:off x="0" y="304800"/>
            <a:ext cx="9144000" cy="914400"/>
          </a:xfrm>
          <a:custGeom>
            <a:avLst/>
            <a:gdLst>
              <a:gd name="T0" fmla="*/ 0 w 3171"/>
              <a:gd name="T1" fmla="*/ 2147483647 h 426"/>
              <a:gd name="T2" fmla="*/ 2147483647 w 3171"/>
              <a:gd name="T3" fmla="*/ 2147483647 h 426"/>
              <a:gd name="T4" fmla="*/ 0 60000 65536"/>
              <a:gd name="T5" fmla="*/ 0 60000 65536"/>
              <a:gd name="T6" fmla="*/ 0 w 3171"/>
              <a:gd name="T7" fmla="*/ 0 h 426"/>
              <a:gd name="T8" fmla="*/ 3171 w 3171"/>
              <a:gd name="T9" fmla="*/ 426 h 426"/>
            </a:gdLst>
            <a:ahLst/>
            <a:cxnLst>
              <a:cxn ang="T4">
                <a:pos x="T0" y="T1"/>
              </a:cxn>
              <a:cxn ang="T5">
                <a:pos x="T2" y="T3"/>
              </a:cxn>
            </a:cxnLst>
            <a:rect l="T6" t="T7" r="T8" b="T9"/>
            <a:pathLst>
              <a:path w="3171" h="426">
                <a:moveTo>
                  <a:pt x="0" y="426"/>
                </a:moveTo>
                <a:cubicBezTo>
                  <a:pt x="1377" y="0"/>
                  <a:pt x="2716" y="29"/>
                  <a:pt x="3171" y="56"/>
                </a:cubicBezTo>
              </a:path>
            </a:pathLst>
          </a:custGeom>
          <a:noFill/>
          <a:ln w="6376">
            <a:solidFill>
              <a:srgbClr val="EFB32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40966" name="Picture 7" descr="C:\Documents and Settings\tamic\Desktop\TC999D\TC9990102D-PB\TC9990102-IMG0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81800" y="5334000"/>
            <a:ext cx="2362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pic>
      <p:sp>
        <p:nvSpPr>
          <p:cNvPr id="40967" name="Freeform 5"/>
          <p:cNvSpPr>
            <a:spLocks/>
          </p:cNvSpPr>
          <p:nvPr/>
        </p:nvSpPr>
        <p:spPr bwMode="auto">
          <a:xfrm>
            <a:off x="0" y="5334000"/>
            <a:ext cx="6781800" cy="1524000"/>
          </a:xfrm>
          <a:custGeom>
            <a:avLst/>
            <a:gdLst>
              <a:gd name="T0" fmla="*/ 2147483647 w 2131"/>
              <a:gd name="T1" fmla="*/ 0 h 545"/>
              <a:gd name="T2" fmla="*/ 2147483647 w 2131"/>
              <a:gd name="T3" fmla="*/ 2147483647 h 545"/>
              <a:gd name="T4" fmla="*/ 0 w 2131"/>
              <a:gd name="T5" fmla="*/ 2147483647 h 545"/>
              <a:gd name="T6" fmla="*/ 0 w 2131"/>
              <a:gd name="T7" fmla="*/ 2147483647 h 545"/>
              <a:gd name="T8" fmla="*/ 2147483647 w 2131"/>
              <a:gd name="T9" fmla="*/ 2147483647 h 545"/>
              <a:gd name="T10" fmla="*/ 2147483647 w 2131"/>
              <a:gd name="T11" fmla="*/ 0 h 545"/>
              <a:gd name="T12" fmla="*/ 0 60000 65536"/>
              <a:gd name="T13" fmla="*/ 0 60000 65536"/>
              <a:gd name="T14" fmla="*/ 0 60000 65536"/>
              <a:gd name="T15" fmla="*/ 0 60000 65536"/>
              <a:gd name="T16" fmla="*/ 0 60000 65536"/>
              <a:gd name="T17" fmla="*/ 0 60000 65536"/>
              <a:gd name="T18" fmla="*/ 0 w 2131"/>
              <a:gd name="T19" fmla="*/ 0 h 545"/>
              <a:gd name="T20" fmla="*/ 2131 w 2131"/>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131" h="545">
                <a:moveTo>
                  <a:pt x="2131" y="0"/>
                </a:moveTo>
                <a:cubicBezTo>
                  <a:pt x="1697" y="63"/>
                  <a:pt x="1312" y="98"/>
                  <a:pt x="1148" y="109"/>
                </a:cubicBezTo>
                <a:cubicBezTo>
                  <a:pt x="588" y="144"/>
                  <a:pt x="189" y="143"/>
                  <a:pt x="0" y="144"/>
                </a:cubicBezTo>
                <a:cubicBezTo>
                  <a:pt x="0" y="545"/>
                  <a:pt x="0" y="545"/>
                  <a:pt x="0" y="545"/>
                </a:cubicBezTo>
                <a:cubicBezTo>
                  <a:pt x="2131" y="545"/>
                  <a:pt x="2131" y="545"/>
                  <a:pt x="2131" y="545"/>
                </a:cubicBezTo>
                <a:lnTo>
                  <a:pt x="2131" y="0"/>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968" name="Text Box 6"/>
          <p:cNvSpPr txBox="1">
            <a:spLocks noChangeArrowheads="1"/>
          </p:cNvSpPr>
          <p:nvPr/>
        </p:nvSpPr>
        <p:spPr bwMode="auto">
          <a:xfrm>
            <a:off x="7086600" y="1219200"/>
            <a:ext cx="1866900"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12000"/>
              </a:lnSpc>
              <a:spcAft>
                <a:spcPts val="1000"/>
              </a:spcAft>
            </a:pPr>
            <a:r>
              <a:rPr lang="en-US" altLang="en-US" sz="1100" dirty="0">
                <a:solidFill>
                  <a:srgbClr val="FF6600"/>
                </a:solidFill>
                <a:cs typeface="Arial" panose="020B0604020202020204" pitchFamily="34" charset="0"/>
                <a:hlinkClick r:id="rId3"/>
              </a:rPr>
              <a:t>Photo Gallery</a:t>
            </a:r>
            <a:endParaRPr lang="en-US" altLang="en-US" sz="1100" dirty="0">
              <a:solidFill>
                <a:srgbClr val="FF6600"/>
              </a:solidFill>
              <a:cs typeface="Arial" panose="020B0604020202020204" pitchFamily="34" charset="0"/>
            </a:endParaRP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44000"/>
              </a:lnSpc>
              <a:spcAft>
                <a:spcPts val="1000"/>
              </a:spcAft>
            </a:pPr>
            <a:r>
              <a:rPr lang="en-US" altLang="en-US" sz="1100" dirty="0">
                <a:solidFill>
                  <a:srgbClr val="FF6600"/>
                </a:solidFill>
                <a:cs typeface="Arial" panose="020B0604020202020204" pitchFamily="34" charset="0"/>
              </a:rPr>
              <a:t>Audio/Video</a:t>
            </a:r>
          </a:p>
          <a:p>
            <a:pPr eaLnBrk="1" hangingPunct="1">
              <a:lnSpc>
                <a:spcPct val="144000"/>
              </a:lnSpc>
              <a:spcAft>
                <a:spcPts val="1000"/>
              </a:spcAft>
            </a:pPr>
            <a:endParaRPr lang="en-US" altLang="en-US" sz="1100" dirty="0">
              <a:solidFill>
                <a:srgbClr val="676767"/>
              </a:solidFill>
              <a:cs typeface="Arial" panose="020B0604020202020204" pitchFamily="34" charset="0"/>
            </a:endParaRPr>
          </a:p>
          <a:p>
            <a:pPr eaLnBrk="1" hangingPunct="1">
              <a:lnSpc>
                <a:spcPct val="112000"/>
              </a:lnSpc>
              <a:spcAft>
                <a:spcPts val="1000"/>
              </a:spcAft>
            </a:pPr>
            <a:r>
              <a:rPr lang="en-US" altLang="en-US" sz="1100" dirty="0">
                <a:solidFill>
                  <a:srgbClr val="EF792F"/>
                </a:solidFill>
                <a:cs typeface="Arial" panose="020B0604020202020204" pitchFamily="34" charset="0"/>
              </a:rPr>
              <a:t>Achievements</a:t>
            </a:r>
          </a:p>
          <a:p>
            <a:pPr eaLnBrk="1" hangingPunct="1">
              <a:lnSpc>
                <a:spcPct val="112000"/>
              </a:lnSpc>
              <a:spcAft>
                <a:spcPts val="1000"/>
              </a:spcAft>
            </a:pPr>
            <a:r>
              <a:rPr lang="en-US" altLang="en-US" sz="1100" dirty="0">
                <a:solidFill>
                  <a:srgbClr val="EF792F"/>
                </a:solidFill>
                <a:cs typeface="Arial" panose="020B0604020202020204" pitchFamily="34" charset="0"/>
              </a:rPr>
              <a:t>-</a:t>
            </a:r>
            <a:r>
              <a:rPr lang="en-US" altLang="en-US" sz="1100" dirty="0">
                <a:solidFill>
                  <a:srgbClr val="EF792F"/>
                </a:solidFill>
                <a:cs typeface="Arial" panose="020B0604020202020204" pitchFamily="34" charset="0"/>
                <a:hlinkClick r:id="rId4" action="ppaction://hlinkfile"/>
              </a:rPr>
              <a:t>List of Awardees</a:t>
            </a:r>
            <a:endParaRPr lang="en-US" altLang="en-US" sz="1100" dirty="0">
              <a:solidFill>
                <a:srgbClr val="EF792F"/>
              </a:solidFill>
              <a:cs typeface="Arial" panose="020B0604020202020204" pitchFamily="34" charset="0"/>
            </a:endParaRPr>
          </a:p>
        </p:txBody>
      </p:sp>
      <p:pic>
        <p:nvPicPr>
          <p:cNvPr id="40969"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713538" y="1905000"/>
            <a:ext cx="423862"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1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746875" y="2667000"/>
            <a:ext cx="33972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1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705600" y="12192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ext Box 1"/>
          <p:cNvSpPr txBox="1">
            <a:spLocks noChangeArrowheads="1"/>
          </p:cNvSpPr>
          <p:nvPr/>
        </p:nvSpPr>
        <p:spPr bwMode="auto">
          <a:xfrm>
            <a:off x="8382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a:solidFill>
                  <a:schemeClr val="bg1"/>
                </a:solidFill>
                <a:latin typeface="Arial" panose="020B0604020202020204" pitchFamily="34" charset="0"/>
                <a:cs typeface="Arial" panose="020B0604020202020204" pitchFamily="34" charset="0"/>
              </a:rPr>
              <a:t>GOVERNMENT OF INDIA</a:t>
            </a:r>
            <a:endParaRPr lang="en-US" altLang="en-US" sz="800">
              <a:solidFill>
                <a:schemeClr val="bg1"/>
              </a:solidFill>
              <a:latin typeface="Arial" panose="020B0604020202020204" pitchFamily="34" charset="0"/>
              <a:cs typeface="Arial" panose="020B0604020202020204" pitchFamily="34" charset="0"/>
            </a:endParaRPr>
          </a:p>
        </p:txBody>
      </p:sp>
      <p:sp>
        <p:nvSpPr>
          <p:cNvPr id="40974" name="Text Box 2"/>
          <p:cNvSpPr txBox="1">
            <a:spLocks noChangeArrowheads="1"/>
          </p:cNvSpPr>
          <p:nvPr/>
        </p:nvSpPr>
        <p:spPr bwMode="auto">
          <a:xfrm>
            <a:off x="1981200" y="4581525"/>
            <a:ext cx="457200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dirty="0">
                <a:solidFill>
                  <a:srgbClr val="FF6600"/>
                </a:solidFill>
              </a:rPr>
              <a:t>21 children were felicitated for their exceptional achievement. Besides, 3 awards were given away under Rajiv Gandhi </a:t>
            </a:r>
            <a:r>
              <a:rPr lang="en-US" altLang="en-US" sz="1200" i="1" dirty="0" err="1">
                <a:solidFill>
                  <a:srgbClr val="FF6600"/>
                </a:solidFill>
              </a:rPr>
              <a:t>ManavSeva</a:t>
            </a:r>
            <a:r>
              <a:rPr lang="en-US" altLang="en-US" sz="1200" i="1" dirty="0">
                <a:solidFill>
                  <a:srgbClr val="FF6600"/>
                </a:solidFill>
              </a:rPr>
              <a:t> Award. Further, 4 Institutions and 3 individuals were also selected and given away award under the Scheme of National Awards for Child Welfare.</a:t>
            </a:r>
            <a:endParaRPr lang="en-IN" altLang="en-US" sz="1200" i="1" dirty="0">
              <a:solidFill>
                <a:srgbClr val="FF6600"/>
              </a:solidFill>
            </a:endParaRPr>
          </a:p>
          <a:p>
            <a:pPr algn="just"/>
            <a:r>
              <a:rPr lang="en-US" altLang="en-US" sz="1200" i="1" dirty="0">
                <a:solidFill>
                  <a:srgbClr val="FF6600"/>
                </a:solidFill>
              </a:rPr>
              <a:t> </a:t>
            </a:r>
            <a:endParaRPr lang="en-IN" altLang="en-US" sz="1200" i="1" dirty="0">
              <a:solidFill>
                <a:srgbClr val="FF6600"/>
              </a:solidFill>
            </a:endParaRPr>
          </a:p>
          <a:p>
            <a:pPr algn="just" eaLnBrk="1" hangingPunct="1">
              <a:spcAft>
                <a:spcPts val="1000"/>
              </a:spcAft>
            </a:pPr>
            <a:endParaRPr lang="en-IN" altLang="en-US" sz="1200" i="1" dirty="0">
              <a:solidFill>
                <a:srgbClr val="FF6600"/>
              </a:solidFill>
              <a:cs typeface="Arial" panose="020B0604020202020204" pitchFamily="34" charset="0"/>
            </a:endParaRPr>
          </a:p>
          <a:p>
            <a:pPr algn="just" eaLnBrk="1" hangingPunct="1"/>
            <a:endParaRPr lang="en-US" altLang="en-US" sz="1200" i="1" dirty="0">
              <a:solidFill>
                <a:srgbClr val="FF6600"/>
              </a:solidFill>
              <a:cs typeface="Arial" panose="020B0604020202020204" pitchFamily="34" charset="0"/>
            </a:endParaRPr>
          </a:p>
        </p:txBody>
      </p:sp>
      <p:sp>
        <p:nvSpPr>
          <p:cNvPr id="40975" name="Text Box 4"/>
          <p:cNvSpPr txBox="1">
            <a:spLocks noChangeArrowheads="1"/>
          </p:cNvSpPr>
          <p:nvPr/>
        </p:nvSpPr>
        <p:spPr bwMode="auto">
          <a:xfrm>
            <a:off x="2008188" y="1219200"/>
            <a:ext cx="44688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1200" dirty="0"/>
              <a:t>In order to support and encourage the voluntary sector, the Government of India has started a Scheme for giving National Awards to deserving institutions and individuals for their outstanding performance in the field of child development and welfare. </a:t>
            </a:r>
            <a:endParaRPr lang="en-IN" altLang="en-US" sz="1200" dirty="0"/>
          </a:p>
          <a:p>
            <a:pPr algn="just"/>
            <a:r>
              <a:rPr lang="en-US" altLang="en-US" sz="1200" dirty="0"/>
              <a:t> </a:t>
            </a:r>
            <a:endParaRPr lang="en-IN" altLang="en-US" sz="1200" dirty="0"/>
          </a:p>
          <a:p>
            <a:pPr algn="just"/>
            <a:r>
              <a:rPr lang="en-US" altLang="en-US" sz="1200" dirty="0"/>
              <a:t> </a:t>
            </a:r>
            <a:endParaRPr lang="en-IN" altLang="en-US" sz="1200" dirty="0"/>
          </a:p>
          <a:p>
            <a:pPr algn="just"/>
            <a:r>
              <a:rPr lang="en-US" altLang="en-US" sz="1200" dirty="0"/>
              <a:t>For further details on eligibility criteria / procedure and award details kindly go through </a:t>
            </a:r>
            <a:r>
              <a:rPr lang="en-US" altLang="en-US" sz="1200" u="sng" dirty="0" err="1">
                <a:hlinkClick r:id="rId8"/>
              </a:rPr>
              <a:t>MoWCD</a:t>
            </a:r>
            <a:r>
              <a:rPr lang="en-US" altLang="en-US" sz="1200" u="sng" dirty="0">
                <a:hlinkClick r:id="rId8"/>
              </a:rPr>
              <a:t> website</a:t>
            </a:r>
            <a:endParaRPr lang="en-IN" altLang="en-US" sz="1200" dirty="0"/>
          </a:p>
          <a:p>
            <a:pPr algn="just"/>
            <a:r>
              <a:rPr lang="en-US" altLang="en-US" sz="1200" dirty="0"/>
              <a:t> </a:t>
            </a:r>
            <a:endParaRPr lang="en-IN" altLang="en-US" sz="1200" dirty="0"/>
          </a:p>
          <a:p>
            <a:pPr algn="just"/>
            <a:r>
              <a:rPr lang="en-US" altLang="en-US" sz="1200" dirty="0"/>
              <a:t> </a:t>
            </a:r>
            <a:endParaRPr lang="en-IN" altLang="en-US" sz="1200" dirty="0"/>
          </a:p>
          <a:p>
            <a:pPr algn="just"/>
            <a:r>
              <a:rPr lang="en-US" altLang="en-US" sz="1200" dirty="0"/>
              <a:t>The Ministry of Women and Child Development organized award ceremony for  National Child Awards for Exceptional Achievement – 2014, Rajiv Gandhi </a:t>
            </a:r>
            <a:r>
              <a:rPr lang="en-US" altLang="en-US" sz="1200" dirty="0" err="1"/>
              <a:t>ManavSeva</a:t>
            </a:r>
            <a:r>
              <a:rPr lang="en-US" altLang="en-US" sz="1200" dirty="0"/>
              <a:t> Award-2014 and National Awards for Child Welfare – 2013 on November, 14, 2014 at </a:t>
            </a:r>
            <a:r>
              <a:rPr lang="en-US" altLang="en-US" sz="1200" dirty="0" err="1"/>
              <a:t>RashtrapatiBhavan</a:t>
            </a:r>
            <a:r>
              <a:rPr lang="en-US" altLang="en-US" sz="1200" dirty="0"/>
              <a:t>, New Delhi. The function was presided over by </a:t>
            </a:r>
            <a:r>
              <a:rPr lang="en-US" altLang="en-US" sz="1200" dirty="0" err="1"/>
              <a:t>Shri</a:t>
            </a:r>
            <a:r>
              <a:rPr lang="en-US" altLang="en-US" sz="1200" dirty="0"/>
              <a:t> </a:t>
            </a:r>
            <a:r>
              <a:rPr lang="en-US" altLang="en-US" sz="1200" dirty="0" err="1"/>
              <a:t>Pranab</a:t>
            </a:r>
            <a:r>
              <a:rPr lang="en-US" altLang="en-US" sz="1200" dirty="0"/>
              <a:t> </a:t>
            </a:r>
            <a:r>
              <a:rPr lang="en-US" altLang="en-US" sz="1200" dirty="0" err="1"/>
              <a:t>Mukherjee</a:t>
            </a:r>
            <a:r>
              <a:rPr lang="en-US" altLang="en-US" sz="1200" dirty="0"/>
              <a:t>, </a:t>
            </a:r>
            <a:r>
              <a:rPr lang="en-US" altLang="en-US" sz="1200" dirty="0" err="1"/>
              <a:t>Hon’ble</a:t>
            </a:r>
            <a:r>
              <a:rPr lang="en-US" altLang="en-US" sz="1200" dirty="0"/>
              <a:t> President of India who presented the awards. Smt. </a:t>
            </a:r>
            <a:r>
              <a:rPr lang="en-US" altLang="en-US" sz="1200" dirty="0" err="1"/>
              <a:t>Maneka</a:t>
            </a:r>
            <a:r>
              <a:rPr lang="en-US" altLang="en-US" sz="1200" dirty="0"/>
              <a:t> Sanjay Gandhi, </a:t>
            </a:r>
            <a:r>
              <a:rPr lang="en-US" altLang="en-US" sz="1200" dirty="0" err="1"/>
              <a:t>Hon’ble</a:t>
            </a:r>
            <a:r>
              <a:rPr lang="en-US" altLang="en-US" sz="1200" dirty="0"/>
              <a:t> Minister, WCD was present in the function. </a:t>
            </a:r>
            <a:endParaRPr lang="en-IN" altLang="en-US" sz="1200" dirty="0"/>
          </a:p>
          <a:p>
            <a:pPr algn="just"/>
            <a:r>
              <a:rPr lang="en-US" altLang="en-US" dirty="0"/>
              <a:t> </a:t>
            </a:r>
            <a:endParaRPr lang="en-IN" altLang="en-US" sz="1600" dirty="0"/>
          </a:p>
          <a:p>
            <a:pPr algn="just" eaLnBrk="1" hangingPunct="1">
              <a:spcAft>
                <a:spcPts val="1000"/>
              </a:spcAft>
            </a:pPr>
            <a:endParaRPr lang="en-IN" altLang="en-US" sz="1200" dirty="0">
              <a:latin typeface="Times New Roman" panose="02020603050405020304" pitchFamily="18" charset="0"/>
              <a:cs typeface="Arial" panose="020B0604020202020204" pitchFamily="34" charset="0"/>
            </a:endParaRPr>
          </a:p>
        </p:txBody>
      </p:sp>
      <p:sp>
        <p:nvSpPr>
          <p:cNvPr id="40976" name="Text Box 7"/>
          <p:cNvSpPr txBox="1">
            <a:spLocks noChangeArrowheads="1"/>
          </p:cNvSpPr>
          <p:nvPr/>
        </p:nvSpPr>
        <p:spPr bwMode="auto">
          <a:xfrm>
            <a:off x="76200" y="1295400"/>
            <a:ext cx="1828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t" hangingPunct="1">
              <a:buFont typeface="Wingdings" panose="05000000000000000000" pitchFamily="2" charset="2"/>
              <a:buChar char="Ø"/>
            </a:pPr>
            <a:r>
              <a:rPr lang="en-US" altLang="en-US" sz="1200" b="1" dirty="0">
                <a:hlinkClick r:id="rId9" action="ppaction://hlinksldjump"/>
              </a:rPr>
              <a:t>International Participation </a:t>
            </a:r>
            <a:endParaRPr lang="en-US" altLang="en-US" sz="1200" b="1" dirty="0"/>
          </a:p>
          <a:p>
            <a:pPr eaLnBrk="1" fontAlgn="t" hangingPunct="1"/>
            <a:endParaRPr lang="en-IN" altLang="en-US" sz="1200" b="1" dirty="0"/>
          </a:p>
          <a:p>
            <a:pPr eaLnBrk="1" hangingPunct="1">
              <a:buFont typeface="Wingdings" panose="05000000000000000000" pitchFamily="2" charset="2"/>
              <a:buChar char="Ø"/>
            </a:pPr>
            <a:r>
              <a:rPr lang="en-US" altLang="en-US" sz="1200" b="1" dirty="0" err="1">
                <a:hlinkClick r:id="rId10" action="ppaction://hlinksldjump"/>
              </a:rPr>
              <a:t>Beti</a:t>
            </a:r>
            <a:r>
              <a:rPr lang="en-US" altLang="en-US" sz="1200" b="1" dirty="0">
                <a:hlinkClick r:id="rId10" action="ppaction://hlinksldjump"/>
              </a:rPr>
              <a:t> </a:t>
            </a:r>
            <a:r>
              <a:rPr lang="en-US" altLang="en-US" sz="1200" b="1" dirty="0" err="1">
                <a:hlinkClick r:id="rId10" action="ppaction://hlinksldjump"/>
              </a:rPr>
              <a:t>Bachao</a:t>
            </a:r>
            <a:r>
              <a:rPr lang="en-US" altLang="en-US" sz="1200" b="1" dirty="0">
                <a:hlinkClick r:id="rId10" action="ppaction://hlinksldjump"/>
              </a:rPr>
              <a:t> </a:t>
            </a:r>
            <a:r>
              <a:rPr lang="en-US" altLang="en-US" sz="1200" b="1" dirty="0" err="1">
                <a:hlinkClick r:id="rId10" action="ppaction://hlinksldjump"/>
              </a:rPr>
              <a:t>Beti</a:t>
            </a:r>
            <a:r>
              <a:rPr lang="en-US" altLang="en-US" sz="1200" b="1" dirty="0">
                <a:hlinkClick r:id="rId10" action="ppaction://hlinksldjump"/>
              </a:rPr>
              <a:t> </a:t>
            </a:r>
            <a:r>
              <a:rPr lang="en-US" altLang="en-US" sz="1200" b="1" dirty="0" err="1">
                <a:hlinkClick r:id="rId10" action="ppaction://hlinksldjump"/>
              </a:rPr>
              <a:t>Padao</a:t>
            </a:r>
            <a:r>
              <a:rPr lang="en-US" altLang="en-US" sz="1200" b="1" dirty="0">
                <a:hlinkClick r:id="rId10" action="ppaction://hlinksldjump"/>
              </a:rPr>
              <a:t> (BBBP)</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1" action="ppaction://hlinksldjump"/>
              </a:rPr>
              <a:t>Toilets in Anganwadi </a:t>
            </a:r>
            <a:r>
              <a:rPr lang="en-US" altLang="en-US" sz="1200" b="1" dirty="0" err="1">
                <a:hlinkClick r:id="rId11" action="ppaction://hlinksldjump"/>
              </a:rPr>
              <a:t>Centres</a:t>
            </a:r>
            <a:r>
              <a:rPr lang="en-US" altLang="en-US" sz="1200" b="1" dirty="0">
                <a:hlinkClick r:id="rId11" action="ppaction://hlinksldjump"/>
              </a:rPr>
              <a:t>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2" action="ppaction://hlinksldjump"/>
              </a:rPr>
              <a:t>Malnutrition</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3" action="ppaction://hlinksldjump"/>
              </a:rPr>
              <a:t>Juvenile Justice (Care and Protection of Children) Bill, 2014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US" altLang="en-US" sz="1200" b="1" dirty="0">
                <a:hlinkClick r:id="rId14" action="ppaction://hlinksldjump"/>
              </a:rPr>
              <a:t>Child Line (1098) </a:t>
            </a:r>
            <a:endParaRPr lang="en-US" altLang="en-US" sz="1200" b="1" dirty="0"/>
          </a:p>
          <a:p>
            <a:pPr eaLnBrk="1" hangingPunct="1"/>
            <a:endParaRPr lang="en-IN" altLang="en-US" sz="1200" b="1" dirty="0"/>
          </a:p>
          <a:p>
            <a:pPr eaLnBrk="1" hangingPunct="1">
              <a:buFont typeface="Wingdings" panose="05000000000000000000" pitchFamily="2" charset="2"/>
              <a:buChar char="Ø"/>
            </a:pPr>
            <a:r>
              <a:rPr lang="en-IN" altLang="en-US" sz="1200" b="1" dirty="0">
                <a:hlinkClick r:id="rId15" action="ppaction://hlinksldjump"/>
              </a:rPr>
              <a:t>Adoption</a:t>
            </a:r>
            <a:endParaRPr lang="en-IN" altLang="en-US" sz="1200" b="1" dirty="0"/>
          </a:p>
          <a:p>
            <a:pPr eaLnBrk="1" hangingPunct="1"/>
            <a:endParaRPr lang="en-IN" altLang="en-US" sz="1200" dirty="0"/>
          </a:p>
          <a:p>
            <a:pPr eaLnBrk="1" hangingPunct="1">
              <a:buFont typeface="Wingdings" panose="05000000000000000000" pitchFamily="2" charset="2"/>
              <a:buChar char="Ø"/>
            </a:pPr>
            <a:r>
              <a:rPr lang="en-US" altLang="en-US" sz="1200" b="1" dirty="0">
                <a:hlinkClick r:id="rId16" action="ppaction://hlinksldjump"/>
              </a:rPr>
              <a:t>Bal </a:t>
            </a:r>
            <a:r>
              <a:rPr lang="en-US" altLang="en-US" sz="1200" b="1" dirty="0" err="1">
                <a:hlinkClick r:id="rId16" action="ppaction://hlinksldjump"/>
              </a:rPr>
              <a:t>Swachh</a:t>
            </a:r>
            <a:r>
              <a:rPr lang="en-US" altLang="en-US" sz="1200" b="1" dirty="0">
                <a:hlinkClick r:id="rId16" action="ppaction://hlinksldjump"/>
              </a:rPr>
              <a:t> </a:t>
            </a:r>
            <a:r>
              <a:rPr lang="en-US" altLang="en-US" sz="1200" b="1" dirty="0" err="1">
                <a:hlinkClick r:id="rId16" action="ppaction://hlinksldjump"/>
              </a:rPr>
              <a:t>Diwas</a:t>
            </a:r>
            <a:endParaRPr lang="en-US" altLang="en-US" sz="1200" b="1" dirty="0"/>
          </a:p>
          <a:p>
            <a:pPr eaLnBrk="1" hangingPunct="1"/>
            <a:endParaRPr lang="en-IN" altLang="en-US" sz="1200" b="1" dirty="0"/>
          </a:p>
          <a:p>
            <a:pPr eaLnBrk="1" fontAlgn="t" hangingPunct="1">
              <a:buFont typeface="Wingdings" panose="05000000000000000000" pitchFamily="2" charset="2"/>
              <a:buChar char="Ø"/>
            </a:pPr>
            <a:r>
              <a:rPr lang="en-US" altLang="en-US" sz="1200" b="1" dirty="0">
                <a:hlinkClick r:id="rId17" action="ppaction://hlinksldjump"/>
              </a:rPr>
              <a:t>Exhibition on ‘Women of India’ at </a:t>
            </a:r>
            <a:r>
              <a:rPr lang="en-US" altLang="en-US" sz="1200" b="1" dirty="0" err="1">
                <a:hlinkClick r:id="rId17" action="ppaction://hlinksldjump"/>
              </a:rPr>
              <a:t>Dilli</a:t>
            </a:r>
            <a:r>
              <a:rPr lang="en-US" altLang="en-US" sz="1200" b="1" dirty="0">
                <a:hlinkClick r:id="rId17" action="ppaction://hlinksldjump"/>
              </a:rPr>
              <a:t> </a:t>
            </a:r>
            <a:r>
              <a:rPr lang="en-US" altLang="en-US" sz="1200" b="1" dirty="0" err="1">
                <a:hlinkClick r:id="rId17" action="ppaction://hlinksldjump"/>
              </a:rPr>
              <a:t>Haat</a:t>
            </a:r>
            <a:r>
              <a:rPr lang="en-US" altLang="en-US" sz="1200" b="1" dirty="0">
                <a:hlinkClick r:id="rId17" action="ppaction://hlinksldjump"/>
              </a:rPr>
              <a:t>, INA, New Delhi</a:t>
            </a:r>
            <a:endParaRPr lang="en-US" altLang="en-US" sz="1200" b="1" dirty="0"/>
          </a:p>
        </p:txBody>
      </p:sp>
    </p:spTree>
  </p:cSld>
  <p:clrMapOvr>
    <a:masterClrMapping/>
  </p:clrMapOvr>
  <p:transition spd="slow">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6" name="TextBox 5"/>
          <p:cNvSpPr txBox="1"/>
          <p:nvPr/>
        </p:nvSpPr>
        <p:spPr>
          <a:xfrm>
            <a:off x="0" y="4834116"/>
            <a:ext cx="9143999" cy="129266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endParaRPr lang="en-US" dirty="0" smtClean="0"/>
          </a:p>
          <a:p>
            <a:pPr algn="ctr"/>
            <a:endParaRPr lang="en-US" sz="1600" dirty="0" smtClean="0"/>
          </a:p>
          <a:p>
            <a:pPr algn="ctr"/>
            <a:r>
              <a:rPr lang="en-US" sz="1600" dirty="0" smtClean="0"/>
              <a:t>Ministry of Women and Child Development</a:t>
            </a:r>
          </a:p>
          <a:p>
            <a:pPr algn="ctr"/>
            <a:r>
              <a:rPr lang="en-US" sz="1400" dirty="0" err="1" smtClean="0"/>
              <a:t>Shastri</a:t>
            </a:r>
            <a:r>
              <a:rPr lang="en-US" sz="1400" dirty="0" smtClean="0"/>
              <a:t> </a:t>
            </a:r>
            <a:r>
              <a:rPr lang="en-US" sz="1400" dirty="0" err="1" smtClean="0"/>
              <a:t>Bhawan</a:t>
            </a:r>
            <a:r>
              <a:rPr lang="en-US" sz="1400" dirty="0" smtClean="0"/>
              <a:t>, </a:t>
            </a:r>
            <a:r>
              <a:rPr lang="en-US" sz="1400" dirty="0" err="1" smtClean="0"/>
              <a:t>Rajendra</a:t>
            </a:r>
            <a:r>
              <a:rPr lang="en-US" sz="1400" dirty="0" smtClean="0"/>
              <a:t> Prasad Road</a:t>
            </a:r>
          </a:p>
          <a:p>
            <a:pPr algn="ctr"/>
            <a:r>
              <a:rPr lang="en-US" sz="1400" dirty="0" smtClean="0"/>
              <a:t>New Delhi -110 001</a:t>
            </a:r>
            <a:endParaRPr lang="en-US" sz="1400" dirty="0"/>
          </a:p>
        </p:txBody>
      </p:sp>
      <p:pic>
        <p:nvPicPr>
          <p:cNvPr id="8" name="Picture 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10000" y="3614916"/>
            <a:ext cx="1578305" cy="1524000"/>
          </a:xfrm>
          <a:prstGeom prst="rect">
            <a:avLst/>
          </a:prstGeom>
        </p:spPr>
      </p:pic>
      <p:sp>
        <p:nvSpPr>
          <p:cNvPr id="4" name="Rectangle 3"/>
          <p:cNvSpPr/>
          <p:nvPr/>
        </p:nvSpPr>
        <p:spPr>
          <a:xfrm>
            <a:off x="0" y="6096000"/>
            <a:ext cx="9144000" cy="76200"/>
          </a:xfrm>
          <a:prstGeom prst="rect">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 name="Rectangle 4"/>
          <p:cNvSpPr/>
          <p:nvPr/>
        </p:nvSpPr>
        <p:spPr>
          <a:xfrm>
            <a:off x="-76200" y="4800600"/>
            <a:ext cx="3886200" cy="76200"/>
          </a:xfrm>
          <a:prstGeom prst="rect">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7" name="Rectangle 6"/>
          <p:cNvSpPr/>
          <p:nvPr/>
        </p:nvSpPr>
        <p:spPr>
          <a:xfrm>
            <a:off x="5410200" y="4800600"/>
            <a:ext cx="3810000" cy="76200"/>
          </a:xfrm>
          <a:prstGeom prst="rect">
            <a:avLst/>
          </a:prstGeom>
          <a:solidFill>
            <a:schemeClr val="tx1">
              <a:lumMod val="65000"/>
              <a:lumOff val="3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Tree>
    <p:extLst>
      <p:ext uri="{BB962C8B-B14F-4D97-AF65-F5344CB8AC3E}">
        <p14:creationId xmlns="" xmlns:p14="http://schemas.microsoft.com/office/powerpoint/2010/main" val="214073179"/>
      </p:ext>
    </p:extLst>
  </p:cSld>
  <p:clrMapOvr>
    <a:masterClrMapping/>
  </p:clrMapOvr>
  <p:transition spd="slow">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762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12"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9" name="Diagram 8"/>
          <p:cNvGraphicFramePr/>
          <p:nvPr>
            <p:extLst>
              <p:ext uri="{D42A27DB-BD31-4B8C-83A1-F6EECF244321}">
                <p14:modId xmlns="" xmlns:p14="http://schemas.microsoft.com/office/powerpoint/2010/main" val="2764471624"/>
              </p:ext>
            </p:extLst>
          </p:nvPr>
        </p:nvGraphicFramePr>
        <p:xfrm>
          <a:off x="609600" y="990600"/>
          <a:ext cx="7848600" cy="431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High resolution_WCD 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14080593"/>
      </p:ext>
    </p:extLst>
  </p:cSld>
  <p:clrMapOvr>
    <a:masterClrMapping/>
  </p:clrMapOvr>
  <p:transition spd="slow">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810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2484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8" name="Diagram 7"/>
          <p:cNvGraphicFramePr/>
          <p:nvPr>
            <p:extLst>
              <p:ext uri="{D42A27DB-BD31-4B8C-83A1-F6EECF244321}">
                <p14:modId xmlns="" xmlns:p14="http://schemas.microsoft.com/office/powerpoint/2010/main" val="860558477"/>
              </p:ext>
            </p:extLst>
          </p:nvPr>
        </p:nvGraphicFramePr>
        <p:xfrm>
          <a:off x="6248400" y="2943225"/>
          <a:ext cx="5791200" cy="554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High resolution_WCD 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1"/>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14"/>
          <p:cNvGrpSpPr/>
          <p:nvPr/>
        </p:nvGrpSpPr>
        <p:grpSpPr>
          <a:xfrm>
            <a:off x="838200" y="838200"/>
            <a:ext cx="8001000" cy="4648200"/>
            <a:chOff x="838200" y="762000"/>
            <a:chExt cx="8001000" cy="4648200"/>
          </a:xfrm>
        </p:grpSpPr>
        <p:sp>
          <p:nvSpPr>
            <p:cNvPr id="7" name="TextBox 6"/>
            <p:cNvSpPr txBox="1"/>
            <p:nvPr/>
          </p:nvSpPr>
          <p:spPr>
            <a:xfrm>
              <a:off x="3205842" y="4065984"/>
              <a:ext cx="5633358" cy="1191816"/>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lvl="0"/>
              <a:r>
                <a:rPr lang="en-US" sz="1600" dirty="0"/>
                <a:t>Child-line scheme for children in assistance  has been revamped and is being expanded to reach to 500 cities in the country. The revised scheme enables citizens to participate for assisting children in distress.</a:t>
              </a:r>
              <a:endParaRPr lang="en-IN" sz="1600" dirty="0"/>
            </a:p>
          </p:txBody>
        </p:sp>
        <p:sp>
          <p:nvSpPr>
            <p:cNvPr id="3" name="TextBox 2"/>
            <p:cNvSpPr txBox="1"/>
            <p:nvPr/>
          </p:nvSpPr>
          <p:spPr>
            <a:xfrm>
              <a:off x="3223985" y="1066800"/>
              <a:ext cx="5615215" cy="919401"/>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lvl="0"/>
              <a:r>
                <a:rPr lang="en-US" sz="1600" dirty="0"/>
                <a:t>Strengthening  and restructuring of National Commission for Women  for which a detailed proposal along with an amendment Bill to the NCW Act submitted to Cabinet. </a:t>
              </a:r>
              <a:endParaRPr lang="en-IN" sz="1600" i="1" u="sng" dirty="0"/>
            </a:p>
          </p:txBody>
        </p:sp>
        <p:sp>
          <p:nvSpPr>
            <p:cNvPr id="5" name="TextBox 4"/>
            <p:cNvSpPr txBox="1"/>
            <p:nvPr/>
          </p:nvSpPr>
          <p:spPr>
            <a:xfrm>
              <a:off x="3205842" y="2465784"/>
              <a:ext cx="5633358" cy="1191816"/>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lvl="0"/>
              <a:r>
                <a:rPr lang="en-US" sz="1600" dirty="0"/>
                <a:t>Support to Training and Employment </a:t>
              </a:r>
              <a:r>
                <a:rPr lang="en-US" sz="1600" dirty="0" err="1"/>
                <a:t>Programme</a:t>
              </a:r>
              <a:r>
                <a:rPr lang="en-US" sz="1600" dirty="0"/>
                <a:t> for Women (STEP) formulated as a new scheme for providing financial assistance to NGOs which undertake capacity building of women in various skills</a:t>
              </a:r>
              <a:r>
                <a:rPr lang="en-US" sz="1600" dirty="0" smtClean="0"/>
                <a:t>.</a:t>
              </a:r>
              <a:endParaRPr lang="en-IN" sz="1600" dirty="0"/>
            </a:p>
          </p:txBody>
        </p:sp>
        <p:sp>
          <p:nvSpPr>
            <p:cNvPr id="11" name="Rounded Rectangle 10"/>
            <p:cNvSpPr/>
            <p:nvPr/>
          </p:nvSpPr>
          <p:spPr>
            <a:xfrm>
              <a:off x="838200" y="762000"/>
              <a:ext cx="2362200" cy="1524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smtClean="0"/>
                <a:t>Strengthening  and restructuring of National Commission for Women </a:t>
              </a:r>
              <a:endParaRPr lang="en-IN" sz="2000" b="1" dirty="0"/>
            </a:p>
          </p:txBody>
        </p:sp>
        <p:sp>
          <p:nvSpPr>
            <p:cNvPr id="12" name="Rounded Rectangle 11"/>
            <p:cNvSpPr/>
            <p:nvPr/>
          </p:nvSpPr>
          <p:spPr>
            <a:xfrm>
              <a:off x="838200" y="2362200"/>
              <a:ext cx="2362200" cy="1524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smtClean="0"/>
                <a:t>Support to Training and Employment </a:t>
              </a:r>
              <a:r>
                <a:rPr lang="en-US" sz="2000" b="1" dirty="0" err="1" smtClean="0"/>
                <a:t>Programme</a:t>
              </a:r>
              <a:r>
                <a:rPr lang="en-US" sz="2000" b="1" dirty="0" smtClean="0"/>
                <a:t> for Women </a:t>
              </a:r>
              <a:endParaRPr lang="en-IN" sz="2000" b="1" dirty="0"/>
            </a:p>
          </p:txBody>
        </p:sp>
        <p:sp>
          <p:nvSpPr>
            <p:cNvPr id="13" name="Rounded Rectangle 12"/>
            <p:cNvSpPr/>
            <p:nvPr/>
          </p:nvSpPr>
          <p:spPr>
            <a:xfrm>
              <a:off x="838200" y="3962400"/>
              <a:ext cx="2362200" cy="1447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2000" b="1" dirty="0" smtClean="0"/>
                <a:t>Revamping of Child- line Scheme</a:t>
              </a:r>
              <a:endParaRPr lang="en-IN" sz="2000" b="1" dirty="0"/>
            </a:p>
          </p:txBody>
        </p:sp>
      </p:grpSp>
    </p:spTree>
    <p:extLst>
      <p:ext uri="{BB962C8B-B14F-4D97-AF65-F5344CB8AC3E}">
        <p14:creationId xmlns="" xmlns:p14="http://schemas.microsoft.com/office/powerpoint/2010/main" val="2772891367"/>
      </p:ext>
    </p:extLst>
  </p:cSld>
  <p:clrMapOvr>
    <a:masterClrMapping/>
  </p:clrMapOvr>
  <p:transition spd="slow">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810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2484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aphicFrame>
        <p:nvGraphicFramePr>
          <p:cNvPr id="8" name="Diagram 7"/>
          <p:cNvGraphicFramePr/>
          <p:nvPr>
            <p:extLst>
              <p:ext uri="{D42A27DB-BD31-4B8C-83A1-F6EECF244321}">
                <p14:modId xmlns="" xmlns:p14="http://schemas.microsoft.com/office/powerpoint/2010/main" val="2001108955"/>
              </p:ext>
            </p:extLst>
          </p:nvPr>
        </p:nvGraphicFramePr>
        <p:xfrm>
          <a:off x="838200" y="838200"/>
          <a:ext cx="8001000" cy="528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High resolution_WCD logo.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1"/>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20868020"/>
      </p:ext>
    </p:extLst>
  </p:cSld>
  <p:clrMapOvr>
    <a:masterClrMapping/>
  </p:clrMapOvr>
  <p:transition spd="slow">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2"/>
          <p:cNvSpPr>
            <a:spLocks/>
          </p:cNvSpPr>
          <p:nvPr/>
        </p:nvSpPr>
        <p:spPr bwMode="auto">
          <a:xfrm>
            <a:off x="0" y="5029200"/>
            <a:ext cx="9144000" cy="1828800"/>
          </a:xfrm>
          <a:custGeom>
            <a:avLst/>
            <a:gdLst>
              <a:gd name="T0" fmla="*/ 2147483647 w 3168"/>
              <a:gd name="T1" fmla="*/ 2147483647 h 1422"/>
              <a:gd name="T2" fmla="*/ 2147483647 w 3168"/>
              <a:gd name="T3" fmla="*/ 2147483647 h 1422"/>
              <a:gd name="T4" fmla="*/ 2147483647 w 3168"/>
              <a:gd name="T5" fmla="*/ 2147483647 h 1422"/>
              <a:gd name="T6" fmla="*/ 0 w 3168"/>
              <a:gd name="T7" fmla="*/ 0 h 1422"/>
              <a:gd name="T8" fmla="*/ 0 w 3168"/>
              <a:gd name="T9" fmla="*/ 2147483647 h 1422"/>
              <a:gd name="T10" fmla="*/ 2147483647 w 3168"/>
              <a:gd name="T11" fmla="*/ 2147483647 h 1422"/>
              <a:gd name="T12" fmla="*/ 0 60000 65536"/>
              <a:gd name="T13" fmla="*/ 0 60000 65536"/>
              <a:gd name="T14" fmla="*/ 0 60000 65536"/>
              <a:gd name="T15" fmla="*/ 0 60000 65536"/>
              <a:gd name="T16" fmla="*/ 0 60000 65536"/>
              <a:gd name="T17" fmla="*/ 0 60000 65536"/>
              <a:gd name="T18" fmla="*/ 0 w 3168"/>
              <a:gd name="T19" fmla="*/ 0 h 1422"/>
              <a:gd name="T20" fmla="*/ 3168 w 3168"/>
              <a:gd name="T21" fmla="*/ 1422 h 1422"/>
            </a:gdLst>
            <a:ahLst/>
            <a:cxnLst>
              <a:cxn ang="T12">
                <a:pos x="T0" y="T1"/>
              </a:cxn>
              <a:cxn ang="T13">
                <a:pos x="T2" y="T3"/>
              </a:cxn>
              <a:cxn ang="T14">
                <a:pos x="T4" y="T5"/>
              </a:cxn>
              <a:cxn ang="T15">
                <a:pos x="T6" y="T7"/>
              </a:cxn>
              <a:cxn ang="T16">
                <a:pos x="T8" y="T9"/>
              </a:cxn>
              <a:cxn ang="T17">
                <a:pos x="T10" y="T11"/>
              </a:cxn>
            </a:cxnLst>
            <a:rect l="T18" t="T19" r="T20" b="T21"/>
            <a:pathLst>
              <a:path w="3168" h="1422">
                <a:moveTo>
                  <a:pt x="3168" y="1422"/>
                </a:moveTo>
                <a:cubicBezTo>
                  <a:pt x="3168" y="398"/>
                  <a:pt x="3168" y="398"/>
                  <a:pt x="3168" y="398"/>
                </a:cubicBezTo>
                <a:cubicBezTo>
                  <a:pt x="2969" y="397"/>
                  <a:pt x="2631" y="394"/>
                  <a:pt x="2182" y="366"/>
                </a:cubicBezTo>
                <a:cubicBezTo>
                  <a:pt x="1865" y="347"/>
                  <a:pt x="668" y="230"/>
                  <a:pt x="0" y="0"/>
                </a:cubicBezTo>
                <a:cubicBezTo>
                  <a:pt x="0" y="1422"/>
                  <a:pt x="0" y="1422"/>
                  <a:pt x="0" y="1422"/>
                </a:cubicBezTo>
                <a:lnTo>
                  <a:pt x="3168" y="1422"/>
                </a:lnTo>
                <a:close/>
              </a:path>
            </a:pathLst>
          </a:custGeom>
          <a:solidFill>
            <a:srgbClr val="2E364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 name="Title 3"/>
          <p:cNvSpPr>
            <a:spLocks noGrp="1"/>
          </p:cNvSpPr>
          <p:nvPr>
            <p:ph type="title"/>
          </p:nvPr>
        </p:nvSpPr>
        <p:spPr>
          <a:xfrm>
            <a:off x="304800" y="-152400"/>
            <a:ext cx="8229600" cy="1143000"/>
          </a:xfrm>
        </p:spPr>
        <p:txBody>
          <a:bodyPr/>
          <a:lstStyle/>
          <a:p>
            <a:r>
              <a:rPr lang="en-IN" sz="4000" dirty="0" smtClean="0">
                <a:solidFill>
                  <a:srgbClr val="FF6600"/>
                </a:solidFill>
              </a:rPr>
              <a:t>Achievements of MWCD</a:t>
            </a:r>
            <a:endParaRPr lang="en-IN" sz="4000" dirty="0">
              <a:solidFill>
                <a:srgbClr val="FF6600"/>
              </a:solidFill>
            </a:endParaRPr>
          </a:p>
        </p:txBody>
      </p:sp>
      <p:sp>
        <p:nvSpPr>
          <p:cNvPr id="6" name="Text Box 1"/>
          <p:cNvSpPr txBox="1">
            <a:spLocks noChangeArrowheads="1"/>
          </p:cNvSpPr>
          <p:nvPr/>
        </p:nvSpPr>
        <p:spPr bwMode="auto">
          <a:xfrm>
            <a:off x="1765300" y="6172200"/>
            <a:ext cx="57785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Lst>
        </p:spPr>
        <p:txBody>
          <a:bodyPr lIns="36576" tIns="36576" rIns="36576" bIns="365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MINISTRY OF WOMEN AND CHILD DEVELOPMENT</a:t>
            </a:r>
          </a:p>
          <a:p>
            <a:pPr algn="ctr" eaLnBrk="1" hangingPunct="1">
              <a:spcAft>
                <a:spcPts val="600"/>
              </a:spcAft>
            </a:pPr>
            <a:r>
              <a:rPr lang="en-IN" altLang="en-US" sz="800" dirty="0">
                <a:solidFill>
                  <a:schemeClr val="bg1"/>
                </a:solidFill>
                <a:latin typeface="Arial" panose="020B0604020202020204" pitchFamily="34" charset="0"/>
                <a:cs typeface="Arial" panose="020B0604020202020204" pitchFamily="34" charset="0"/>
              </a:rPr>
              <a:t>GOVERNMENT OF INDIA</a:t>
            </a:r>
            <a:endParaRPr lang="en-US" altLang="en-US" sz="800" dirty="0">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381000" y="938756"/>
            <a:ext cx="8077200" cy="4852444"/>
            <a:chOff x="457200" y="1395956"/>
            <a:chExt cx="8077200" cy="4852444"/>
          </a:xfrm>
        </p:grpSpPr>
        <p:graphicFrame>
          <p:nvGraphicFramePr>
            <p:cNvPr id="9" name="Diagram 8"/>
            <p:cNvGraphicFramePr/>
            <p:nvPr>
              <p:extLst>
                <p:ext uri="{D42A27DB-BD31-4B8C-83A1-F6EECF244321}">
                  <p14:modId xmlns="" xmlns:p14="http://schemas.microsoft.com/office/powerpoint/2010/main" val="78408954"/>
                </p:ext>
              </p:extLst>
            </p:nvPr>
          </p:nvGraphicFramePr>
          <p:xfrm>
            <a:off x="457200" y="1395956"/>
            <a:ext cx="8077200" cy="4852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124200" y="1496512"/>
              <a:ext cx="5334000" cy="3023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10" name="Picture 9" descr="High resolution_WCD logo.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400"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35862811"/>
      </p:ext>
    </p:extLst>
  </p:cSld>
  <p:clrMapOvr>
    <a:masterClrMapping/>
  </p:clrMapOvr>
  <p:transition spd="slow">
    <p:zo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1756</TotalTime>
  <Words>6947</Words>
  <Application>Microsoft Office PowerPoint</Application>
  <PresentationFormat>On-screen Show (4:3)</PresentationFormat>
  <Paragraphs>1116</Paragraphs>
  <Slides>54</Slides>
  <Notes>19</Notes>
  <HiddenSlides>0</HiddenSlides>
  <MMClips>2</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E-BOOK</vt:lpstr>
      <vt:lpstr>Slide 2</vt:lpstr>
      <vt:lpstr>Slide 3</vt:lpstr>
      <vt:lpstr>Our Commitment  Addressing the needs of over 70% of people</vt:lpstr>
      <vt:lpstr>Achievements of MWCD</vt:lpstr>
      <vt:lpstr>Achievements of MWCD</vt:lpstr>
      <vt:lpstr>Achievements of MWCD</vt:lpstr>
      <vt:lpstr>Achievements of MWCD</vt:lpstr>
      <vt:lpstr>Achievements of MWCD</vt:lpstr>
      <vt:lpstr>Achievements of MWCD</vt:lpstr>
      <vt:lpstr>Achievements of MWCD</vt:lpstr>
      <vt:lpstr>Achievements of MWCD</vt:lpstr>
      <vt:lpstr>Achievements of MWCD</vt:lpstr>
      <vt:lpstr>Achievements of MWCD</vt:lpstr>
      <vt:lpstr>MORE ABOUT  </vt:lpstr>
      <vt:lpstr>  LEGAL FRAMEWORK</vt:lpstr>
      <vt:lpstr>WCD Schemes</vt:lpstr>
      <vt:lpstr>WCD Schemes</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RECENT EVENTS</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dc:creator>
  <cp:lastModifiedBy>Shyam Sunder</cp:lastModifiedBy>
  <cp:revision>210</cp:revision>
  <dcterms:created xsi:type="dcterms:W3CDTF">2014-12-15T06:35:38Z</dcterms:created>
  <dcterms:modified xsi:type="dcterms:W3CDTF">2015-08-28T09:16:01Z</dcterms:modified>
</cp:coreProperties>
</file>